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3" r:id="rId6"/>
    <p:sldId id="270" r:id="rId7"/>
    <p:sldId id="257" r:id="rId8"/>
    <p:sldId id="334" r:id="rId9"/>
    <p:sldId id="358" r:id="rId10"/>
    <p:sldId id="327" r:id="rId11"/>
    <p:sldId id="359" r:id="rId12"/>
    <p:sldId id="330" r:id="rId13"/>
    <p:sldId id="332" r:id="rId14"/>
    <p:sldId id="317" r:id="rId15"/>
    <p:sldId id="335" r:id="rId16"/>
    <p:sldId id="276" r:id="rId17"/>
    <p:sldId id="336" r:id="rId18"/>
    <p:sldId id="277" r:id="rId19"/>
    <p:sldId id="320" r:id="rId20"/>
    <p:sldId id="337" r:id="rId21"/>
    <p:sldId id="322" r:id="rId22"/>
    <p:sldId id="278" r:id="rId23"/>
    <p:sldId id="280" r:id="rId24"/>
    <p:sldId id="319" r:id="rId25"/>
    <p:sldId id="338" r:id="rId26"/>
    <p:sldId id="339" r:id="rId27"/>
    <p:sldId id="340" r:id="rId28"/>
    <p:sldId id="341" r:id="rId29"/>
    <p:sldId id="271" r:id="rId30"/>
    <p:sldId id="261" r:id="rId31"/>
    <p:sldId id="342" r:id="rId32"/>
    <p:sldId id="361" r:id="rId33"/>
    <p:sldId id="344" r:id="rId34"/>
    <p:sldId id="285" r:id="rId35"/>
    <p:sldId id="345" r:id="rId36"/>
    <p:sldId id="346" r:id="rId37"/>
    <p:sldId id="362" r:id="rId38"/>
    <p:sldId id="289" r:id="rId39"/>
    <p:sldId id="314" r:id="rId40"/>
    <p:sldId id="348" r:id="rId41"/>
    <p:sldId id="349" r:id="rId42"/>
    <p:sldId id="363" r:id="rId43"/>
    <p:sldId id="351" r:id="rId44"/>
    <p:sldId id="366" r:id="rId45"/>
    <p:sldId id="364" r:id="rId46"/>
    <p:sldId id="269" r:id="rId47"/>
    <p:sldId id="266" r:id="rId48"/>
    <p:sldId id="326" r:id="rId49"/>
    <p:sldId id="353" r:id="rId50"/>
    <p:sldId id="268" r:id="rId51"/>
    <p:sldId id="315" r:id="rId52"/>
    <p:sldId id="354" r:id="rId53"/>
    <p:sldId id="355" r:id="rId54"/>
    <p:sldId id="356" r:id="rId55"/>
    <p:sldId id="305" r:id="rId56"/>
    <p:sldId id="306" r:id="rId57"/>
    <p:sldId id="316" r:id="rId58"/>
    <p:sldId id="308" r:id="rId59"/>
    <p:sldId id="307" r:id="rId60"/>
    <p:sldId id="357" r:id="rId61"/>
    <p:sldId id="310" r:id="rId62"/>
    <p:sldId id="367" r:id="rId63"/>
    <p:sldId id="368" r:id="rId64"/>
    <p:sldId id="369" r:id="rId65"/>
    <p:sldId id="371" r:id="rId66"/>
    <p:sldId id="370" r:id="rId67"/>
    <p:sldId id="372" r:id="rId68"/>
    <p:sldId id="373" r:id="rId69"/>
    <p:sldId id="374" r:id="rId70"/>
    <p:sldId id="274" r:id="rId7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ctor de Beaugrenier" initials="HdB" lastIdx="8" clrIdx="0"/>
  <p:cmAuthor id="2" name="ROUSSET, MICKAEL" initials="RM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07CBA2"/>
    <a:srgbClr val="F0B323"/>
    <a:srgbClr val="F9FAFF"/>
    <a:srgbClr val="BB890D"/>
    <a:srgbClr val="FFFEFC"/>
    <a:srgbClr val="E11A81"/>
    <a:srgbClr val="FAFBFF"/>
    <a:srgbClr val="0C44A0"/>
    <a:srgbClr val="FFE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1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-Luc Kui" userId="878fcfaf-2892-4487-9609-2b089f297847" providerId="ADAL" clId="{61BD56C3-AD0A-4618-8056-F47DD98E51F9}"/>
    <pc:docChg chg="modSld">
      <pc:chgData name="Jean-Luc Kui" userId="878fcfaf-2892-4487-9609-2b089f297847" providerId="ADAL" clId="{61BD56C3-AD0A-4618-8056-F47DD98E51F9}" dt="2021-12-08T16:28:53.482" v="5" actId="20577"/>
      <pc:docMkLst>
        <pc:docMk/>
      </pc:docMkLst>
      <pc:sldChg chg="modSp mod">
        <pc:chgData name="Jean-Luc Kui" userId="878fcfaf-2892-4487-9609-2b089f297847" providerId="ADAL" clId="{61BD56C3-AD0A-4618-8056-F47DD98E51F9}" dt="2021-12-08T16:28:53.482" v="5" actId="20577"/>
        <pc:sldMkLst>
          <pc:docMk/>
          <pc:sldMk cId="3912447134" sldId="256"/>
        </pc:sldMkLst>
        <pc:spChg chg="mod">
          <ac:chgData name="Jean-Luc Kui" userId="878fcfaf-2892-4487-9609-2b089f297847" providerId="ADAL" clId="{61BD56C3-AD0A-4618-8056-F47DD98E51F9}" dt="2021-12-08T16:28:53.482" v="5" actId="20577"/>
          <ac:spMkLst>
            <pc:docMk/>
            <pc:sldMk cId="3912447134" sldId="256"/>
            <ac:spMk id="9" creationId="{6FFF5C60-7DE0-4793-B867-CE5306A14C6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F23080-663E-4F24-829C-696911CB4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CF943C7-8492-4B91-B4A4-2F7BF0C76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B65344-CF28-4754-BFFB-59890D22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135B57-FFC9-4AFF-81A1-16135D641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9D323B-DEBB-4BA0-B395-10FAC899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93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DD4F22-7288-4AF4-B99C-04420BBD3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F589D09-1C38-4F78-BC98-EB9F04AAF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8C1CAF-389B-4661-A03D-A314F0E03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839204-4BE5-4A5E-87A4-C3F29F09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CCB177-D5AC-46B6-9FAC-48545411F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10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D117533-9C1C-42E9-BF30-4711FFE5A6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F802B2B-3DB1-4F4C-9D25-749AD1121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1DADE0-92D9-4F7A-8DB5-F36FC165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3497AD-85B3-4EA4-91D2-71030AA1B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4FE5D8-8CAD-4694-9CED-0FA3E0211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35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F40E44-3929-436A-8261-928C19437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22BF85-BE83-4813-B82D-6F37E128A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40DD85-1ECA-4C93-92B4-8C8EFEDB5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0D85F2-1CE8-4EFE-B960-C960A559A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D06A34-D35D-4008-B4B1-A477435C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1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C4EC6B-F8D4-4D1C-B005-9D5089B4C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38B7D3-4EFD-4245-B735-2460A6966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F3CADC-D4EB-4D37-9B60-2D781B89C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9F60D8-C1C4-46A9-A446-9A43A7D6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66EA56-2C09-49E9-9880-1349A2D1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31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B0B297-329F-44B4-8F40-36C78EF60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7F70C7-A4BB-4938-ACA3-110B11F6D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FF5A4BA-1D4B-491F-96A0-E5B35910D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C2B1C49-0C5D-461C-BA08-E4E58455E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10CED4-7EF0-4412-9743-01BBA386C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658864-8170-4790-B3C1-4CFF43BD8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40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9D2F10-9D17-41BE-BD40-5FF893B69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A8BC1B-35C2-4516-8F61-6D77C9AE2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FA2ABD-0755-4652-BF42-2ADDF81AD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373CB53-4D06-47E5-8E7F-EBFDCFA92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28A706C-D5AE-4B6F-B67F-69AE2CCC16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585A3A5-89AC-407F-8264-28BB4942F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148E5C3-61F4-4F9D-BCBE-88281FC4C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7C23B2A-A4B2-4681-BE5B-07BFEF5B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83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707C86-FB49-45BF-AAB8-0AC2E2D6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34BCD3E-872B-441B-9D9C-6CFA4400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AA07768-B4A3-467D-909C-D5EDEAF69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7866AF-599E-439A-9CB9-6B84844C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75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59CFD02-1CED-4A76-BBC0-B7E8705CE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C0C028E-330C-423D-8325-1411ACE95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D5464D-A5AA-4835-AB1D-D5474694B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42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70AC70-2453-4EB4-BC6F-811DC90B4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0DD938-DF25-4BC2-A46B-E931A74EC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96065C-3FC9-468D-A1AA-E02D6569E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9B711AF-2878-4CF0-A978-B227FEF53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239DE5E-C604-4BA8-82EF-E8A02C6F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70D0C31-01C6-4512-9CF4-80A59DD95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56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8C061-6F5D-49D3-A984-687E0338C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B2D1268-3272-4BCB-BC62-D1E15A241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EA4A3B-0416-4720-8D37-410DC983D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7AA64B-A4A6-4BDD-81B7-B767FDAF7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B0F218-BADF-4147-A111-9BD83C83F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C83382-7477-4F4D-9FFB-F60F2E57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20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6C5EDE5-6372-418C-8BBD-20D8F1BED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A3797F-01E2-4D1A-86FA-DC0291514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25780D-3BDC-4DF5-823E-65E9DFE60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845ED-CCAC-4452-B6F4-887E2DB816A7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5FC4B2-6FB8-4FEE-8038-2470207B1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071001-D50D-4024-B05B-327A2178C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07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espacesante.f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5AFD8B-B561-41BC-8ACC-A485554D7EE4}"/>
              </a:ext>
            </a:extLst>
          </p:cNvPr>
          <p:cNvSpPr txBox="1"/>
          <p:nvPr/>
        </p:nvSpPr>
        <p:spPr>
          <a:xfrm>
            <a:off x="1734970" y="2968216"/>
            <a:ext cx="837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Guide enrôlement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1315AD3-8BF3-4F06-8864-CDAE80809C7A}"/>
              </a:ext>
            </a:extLst>
          </p:cNvPr>
          <p:cNvSpPr/>
          <p:nvPr/>
        </p:nvSpPr>
        <p:spPr>
          <a:xfrm rot="16200000">
            <a:off x="5848251" y="2005109"/>
            <a:ext cx="145913" cy="3645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5">
            <a:extLst>
              <a:ext uri="{FF2B5EF4-FFF2-40B4-BE49-F238E27FC236}">
                <a16:creationId xmlns:a16="http://schemas.microsoft.com/office/drawing/2014/main" xmlns="" id="{81F8CF0F-594F-4AC9-ACAD-6FD7DEA902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27" y="1748152"/>
            <a:ext cx="1831759" cy="11191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FFF5C60-7DE0-4793-B867-CE5306A14C69}"/>
              </a:ext>
            </a:extLst>
          </p:cNvPr>
          <p:cNvSpPr txBox="1"/>
          <p:nvPr/>
        </p:nvSpPr>
        <p:spPr>
          <a:xfrm>
            <a:off x="1734968" y="4081251"/>
            <a:ext cx="837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>
                <a:solidFill>
                  <a:schemeClr val="bg1"/>
                </a:solidFill>
              </a:rPr>
              <a:t>Version 11.2021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4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D5C4A7C-B2A4-40FA-91C3-F48A18827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079" y="843379"/>
            <a:ext cx="8874923" cy="552897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076803E-A2FA-4761-BE02-96A0378B7848}"/>
              </a:ext>
            </a:extLst>
          </p:cNvPr>
          <p:cNvGrpSpPr/>
          <p:nvPr/>
        </p:nvGrpSpPr>
        <p:grpSpPr>
          <a:xfrm>
            <a:off x="3887463" y="5183995"/>
            <a:ext cx="3202218" cy="609600"/>
            <a:chOff x="3363682" y="4234086"/>
            <a:chExt cx="3202218" cy="609600"/>
          </a:xfrm>
        </p:grpSpPr>
        <p:sp>
          <p:nvSpPr>
            <p:cNvPr id="23" name="Arrow: Bent-Up 22">
              <a:extLst>
                <a:ext uri="{FF2B5EF4-FFF2-40B4-BE49-F238E27FC236}">
                  <a16:creationId xmlns:a16="http://schemas.microsoft.com/office/drawing/2014/main" xmlns="" id="{2B211CAE-EDB9-4BF9-B155-ACADFC678AC3}"/>
                </a:ext>
              </a:extLst>
            </p:cNvPr>
            <p:cNvSpPr/>
            <p:nvPr/>
          </p:nvSpPr>
          <p:spPr>
            <a:xfrm flipH="1">
              <a:off x="3363682" y="4391399"/>
              <a:ext cx="1078416" cy="286282"/>
            </a:xfrm>
            <a:prstGeom prst="bentUpArrow">
              <a:avLst>
                <a:gd name="adj1" fmla="val 0"/>
                <a:gd name="adj2" fmla="val 25000"/>
                <a:gd name="adj3" fmla="val 25000"/>
              </a:avLst>
            </a:prstGeom>
            <a:solidFill>
              <a:srgbClr val="F0B323"/>
            </a:solidFill>
            <a:ln>
              <a:solidFill>
                <a:srgbClr val="F0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5EC333B4-A29F-4C81-A5F7-CDAB8504EC6A}"/>
                </a:ext>
              </a:extLst>
            </p:cNvPr>
            <p:cNvSpPr/>
            <p:nvPr/>
          </p:nvSpPr>
          <p:spPr>
            <a:xfrm>
              <a:off x="4496529" y="4234086"/>
              <a:ext cx="2069371" cy="609600"/>
            </a:xfrm>
            <a:prstGeom prst="rect">
              <a:avLst/>
            </a:prstGeom>
            <a:solidFill>
              <a:srgbClr val="F0B323"/>
            </a:solidFill>
            <a:ln>
              <a:solidFill>
                <a:srgbClr val="F0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</a:rPr>
                <a:t>2. Cliquez ici afin de continuer</a:t>
              </a:r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xmlns="" id="{0DB4463D-755C-4071-9FBC-D4384C04574E}"/>
                </a:ext>
              </a:extLst>
            </p:cNvPr>
            <p:cNvSpPr/>
            <p:nvPr/>
          </p:nvSpPr>
          <p:spPr>
            <a:xfrm>
              <a:off x="3373842" y="4339923"/>
              <a:ext cx="138138" cy="120623"/>
            </a:xfrm>
            <a:prstGeom prst="triangle">
              <a:avLst/>
            </a:prstGeom>
            <a:solidFill>
              <a:srgbClr val="F0B323"/>
            </a:solidFill>
            <a:ln>
              <a:solidFill>
                <a:srgbClr val="F0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" name="Group 20">
            <a:extLst>
              <a:ext uri="{FF2B5EF4-FFF2-40B4-BE49-F238E27FC236}">
                <a16:creationId xmlns:a16="http://schemas.microsoft.com/office/drawing/2014/main" xmlns="" id="{80809498-AC74-49C6-9059-7950F638CAA4}"/>
              </a:ext>
            </a:extLst>
          </p:cNvPr>
          <p:cNvGrpSpPr/>
          <p:nvPr/>
        </p:nvGrpSpPr>
        <p:grpSpPr>
          <a:xfrm>
            <a:off x="6215922" y="3910542"/>
            <a:ext cx="3202218" cy="609600"/>
            <a:chOff x="3363682" y="4234086"/>
            <a:chExt cx="3202218" cy="609600"/>
          </a:xfrm>
        </p:grpSpPr>
        <p:sp>
          <p:nvSpPr>
            <p:cNvPr id="30" name="Arrow: Bent-Up 22">
              <a:extLst>
                <a:ext uri="{FF2B5EF4-FFF2-40B4-BE49-F238E27FC236}">
                  <a16:creationId xmlns:a16="http://schemas.microsoft.com/office/drawing/2014/main" xmlns="" id="{62CC8A16-BFB1-4065-9510-06B962BC8E48}"/>
                </a:ext>
              </a:extLst>
            </p:cNvPr>
            <p:cNvSpPr/>
            <p:nvPr/>
          </p:nvSpPr>
          <p:spPr>
            <a:xfrm flipH="1">
              <a:off x="3363682" y="4391399"/>
              <a:ext cx="1078416" cy="286282"/>
            </a:xfrm>
            <a:prstGeom prst="bentUpArrow">
              <a:avLst>
                <a:gd name="adj1" fmla="val 0"/>
                <a:gd name="adj2" fmla="val 25000"/>
                <a:gd name="adj3" fmla="val 25000"/>
              </a:avLst>
            </a:prstGeom>
            <a:solidFill>
              <a:srgbClr val="F0B323"/>
            </a:solidFill>
            <a:ln>
              <a:solidFill>
                <a:srgbClr val="F0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6C4F3AD4-D78B-4CAC-B8B3-295FA5FCD1FB}"/>
                </a:ext>
              </a:extLst>
            </p:cNvPr>
            <p:cNvSpPr/>
            <p:nvPr/>
          </p:nvSpPr>
          <p:spPr>
            <a:xfrm>
              <a:off x="4496529" y="4234086"/>
              <a:ext cx="2069371" cy="609600"/>
            </a:xfrm>
            <a:prstGeom prst="rect">
              <a:avLst/>
            </a:prstGeom>
            <a:solidFill>
              <a:srgbClr val="F0B323"/>
            </a:solidFill>
            <a:ln>
              <a:solidFill>
                <a:srgbClr val="F0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</a:rPr>
                <a:t>1. Mode de réception = Mail uniquement</a:t>
              </a:r>
            </a:p>
          </p:txBody>
        </p:sp>
        <p:sp>
          <p:nvSpPr>
            <p:cNvPr id="32" name="Isosceles Triangle 24">
              <a:extLst>
                <a:ext uri="{FF2B5EF4-FFF2-40B4-BE49-F238E27FC236}">
                  <a16:creationId xmlns:a16="http://schemas.microsoft.com/office/drawing/2014/main" xmlns="" id="{6775C2E1-7477-4817-94C4-4681EAAD7BB8}"/>
                </a:ext>
              </a:extLst>
            </p:cNvPr>
            <p:cNvSpPr/>
            <p:nvPr/>
          </p:nvSpPr>
          <p:spPr>
            <a:xfrm>
              <a:off x="3373842" y="4339923"/>
              <a:ext cx="138138" cy="120623"/>
            </a:xfrm>
            <a:prstGeom prst="triangle">
              <a:avLst/>
            </a:prstGeom>
            <a:solidFill>
              <a:srgbClr val="F0B323"/>
            </a:solidFill>
            <a:ln>
              <a:solidFill>
                <a:srgbClr val="F0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69191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E4BF62-DDB3-4AA1-B119-A0B13CE63692}"/>
              </a:ext>
            </a:extLst>
          </p:cNvPr>
          <p:cNvSpPr txBox="1"/>
          <p:nvPr/>
        </p:nvSpPr>
        <p:spPr>
          <a:xfrm>
            <a:off x="2659097" y="2582613"/>
            <a:ext cx="83724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Parcours d’enrôlement MES pour un majeur sans enfant</a:t>
            </a:r>
          </a:p>
          <a:p>
            <a:endParaRPr lang="fr-FR" sz="3200" dirty="0">
              <a:solidFill>
                <a:schemeClr val="bg1"/>
              </a:solidFill>
            </a:endParaRPr>
          </a:p>
          <a:p>
            <a:r>
              <a:rPr lang="fr-FR" sz="3200" b="1" dirty="0">
                <a:solidFill>
                  <a:schemeClr val="bg1"/>
                </a:solidFill>
              </a:rPr>
              <a:t>Enrôlement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A908DD6-26E7-4183-89E1-244038E9C6BE}"/>
              </a:ext>
            </a:extLst>
          </p:cNvPr>
          <p:cNvSpPr/>
          <p:nvPr/>
        </p:nvSpPr>
        <p:spPr>
          <a:xfrm>
            <a:off x="2178994" y="2405161"/>
            <a:ext cx="271243" cy="284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E3CDA2B-CD32-495E-86B3-E28B8EAFC5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6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A307D4E-575C-44A3-974A-DFEF31158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552" y="609117"/>
            <a:ext cx="10024225" cy="563463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AE2B11E-CDE0-4517-A947-AC0863FB320C}"/>
              </a:ext>
            </a:extLst>
          </p:cNvPr>
          <p:cNvGrpSpPr/>
          <p:nvPr/>
        </p:nvGrpSpPr>
        <p:grpSpPr>
          <a:xfrm>
            <a:off x="2900325" y="2058956"/>
            <a:ext cx="7415822" cy="3905535"/>
            <a:chOff x="2900325" y="2058956"/>
            <a:chExt cx="7415822" cy="390553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691FA9CC-FF59-4C6F-9CD4-F0C2B93B1480}"/>
                </a:ext>
              </a:extLst>
            </p:cNvPr>
            <p:cNvCxnSpPr>
              <a:cxnSpLocks/>
            </p:cNvCxnSpPr>
            <p:nvPr/>
          </p:nvCxnSpPr>
          <p:spPr>
            <a:xfrm>
              <a:off x="2900325" y="2515146"/>
              <a:ext cx="0" cy="725203"/>
            </a:xfrm>
            <a:prstGeom prst="straightConnector1">
              <a:avLst/>
            </a:prstGeom>
            <a:ln>
              <a:solidFill>
                <a:srgbClr val="F0B32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EC139BB-5049-4DC1-9193-8915025F27CA}"/>
                </a:ext>
              </a:extLst>
            </p:cNvPr>
            <p:cNvSpPr/>
            <p:nvPr/>
          </p:nvSpPr>
          <p:spPr>
            <a:xfrm>
              <a:off x="8703783" y="2058956"/>
              <a:ext cx="1612364" cy="609600"/>
            </a:xfrm>
            <a:prstGeom prst="rect">
              <a:avLst/>
            </a:prstGeom>
            <a:solidFill>
              <a:srgbClr val="F0B323"/>
            </a:solidFill>
            <a:ln>
              <a:solidFill>
                <a:srgbClr val="F0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</a:rPr>
                <a:t>1. Cliquez ici pour activer Mon espace santé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B46BBD6D-6852-4646-A4CC-3A20860C768B}"/>
                </a:ext>
              </a:extLst>
            </p:cNvPr>
            <p:cNvSpPr/>
            <p:nvPr/>
          </p:nvSpPr>
          <p:spPr>
            <a:xfrm>
              <a:off x="4792119" y="5354891"/>
              <a:ext cx="2069371" cy="609600"/>
            </a:xfrm>
            <a:prstGeom prst="rect">
              <a:avLst/>
            </a:prstGeom>
            <a:solidFill>
              <a:srgbClr val="F0B323"/>
            </a:solidFill>
            <a:ln>
              <a:solidFill>
                <a:srgbClr val="F0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</a:rPr>
                <a:t>2. Cliquez ici afin de continuer</a:t>
              </a:r>
            </a:p>
          </p:txBody>
        </p:sp>
      </p:grpSp>
      <p:cxnSp>
        <p:nvCxnSpPr>
          <p:cNvPr id="26" name="Straight Arrow Connector 18">
            <a:extLst>
              <a:ext uri="{FF2B5EF4-FFF2-40B4-BE49-F238E27FC236}">
                <a16:creationId xmlns:a16="http://schemas.microsoft.com/office/drawing/2014/main" xmlns="" id="{73DED8AD-F0B3-4324-A83A-05BC4C9AC013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3852909" y="5659691"/>
            <a:ext cx="939210" cy="0"/>
          </a:xfrm>
          <a:prstGeom prst="straightConnector1">
            <a:avLst/>
          </a:prstGeom>
          <a:ln>
            <a:solidFill>
              <a:srgbClr val="F0B3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41B5FB5C-EA4A-4730-AADA-A785D42BE2A9}"/>
              </a:ext>
            </a:extLst>
          </p:cNvPr>
          <p:cNvCxnSpPr>
            <a:cxnSpLocks/>
          </p:cNvCxnSpPr>
          <p:nvPr/>
        </p:nvCxnSpPr>
        <p:spPr>
          <a:xfrm>
            <a:off x="2900325" y="2515146"/>
            <a:ext cx="6243675" cy="0"/>
          </a:xfrm>
          <a:prstGeom prst="straightConnector1">
            <a:avLst/>
          </a:prstGeom>
          <a:ln>
            <a:solidFill>
              <a:srgbClr val="F0B3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24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9A1EBED1-50A8-408B-8E70-BB32EBF80FD9}"/>
              </a:ext>
            </a:extLst>
          </p:cNvPr>
          <p:cNvCxnSpPr>
            <a:cxnSpLocks/>
          </p:cNvCxnSpPr>
          <p:nvPr/>
        </p:nvCxnSpPr>
        <p:spPr>
          <a:xfrm flipH="1">
            <a:off x="6228444" y="3196199"/>
            <a:ext cx="827314" cy="0"/>
          </a:xfrm>
          <a:prstGeom prst="straightConnector1">
            <a:avLst/>
          </a:prstGeom>
          <a:ln>
            <a:solidFill>
              <a:srgbClr val="F0B3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8">
            <a:extLst>
              <a:ext uri="{FF2B5EF4-FFF2-40B4-BE49-F238E27FC236}">
                <a16:creationId xmlns:a16="http://schemas.microsoft.com/office/drawing/2014/main" xmlns="" id="{E9F96E1B-ACA2-4A8A-BA7C-5A13FF78144F}"/>
              </a:ext>
            </a:extLst>
          </p:cNvPr>
          <p:cNvSpPr/>
          <p:nvPr/>
        </p:nvSpPr>
        <p:spPr>
          <a:xfrm rot="16200000">
            <a:off x="6179079" y="3135887"/>
            <a:ext cx="138138" cy="120623"/>
          </a:xfrm>
          <a:prstGeom prst="triangle">
            <a:avLst/>
          </a:prstGeom>
          <a:solidFill>
            <a:srgbClr val="F0B323"/>
          </a:solidFill>
          <a:ln>
            <a:solidFill>
              <a:srgbClr val="F0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75BF268-2E0D-499F-9FE8-278B0365E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084" y="428873"/>
            <a:ext cx="8948300" cy="5793077"/>
          </a:xfrm>
          <a:prstGeom prst="rect">
            <a:avLst/>
          </a:prstGeom>
        </p:spPr>
      </p:pic>
      <p:cxnSp>
        <p:nvCxnSpPr>
          <p:cNvPr id="18" name="Straight Arrow Connector 18">
            <a:extLst>
              <a:ext uri="{FF2B5EF4-FFF2-40B4-BE49-F238E27FC236}">
                <a16:creationId xmlns:a16="http://schemas.microsoft.com/office/drawing/2014/main" xmlns="" id="{525BAD2A-EB90-40D6-9DA1-5BF7845CBAF5}"/>
              </a:ext>
            </a:extLst>
          </p:cNvPr>
          <p:cNvCxnSpPr>
            <a:cxnSpLocks/>
          </p:cNvCxnSpPr>
          <p:nvPr/>
        </p:nvCxnSpPr>
        <p:spPr>
          <a:xfrm flipH="1">
            <a:off x="3719095" y="5558584"/>
            <a:ext cx="1366899" cy="0"/>
          </a:xfrm>
          <a:prstGeom prst="straightConnector1">
            <a:avLst/>
          </a:prstGeom>
          <a:ln>
            <a:solidFill>
              <a:srgbClr val="F0B3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8">
            <a:extLst>
              <a:ext uri="{FF2B5EF4-FFF2-40B4-BE49-F238E27FC236}">
                <a16:creationId xmlns:a16="http://schemas.microsoft.com/office/drawing/2014/main" xmlns="" id="{844A1640-D9DA-4BF9-8C1C-059C52B7CA3F}"/>
              </a:ext>
            </a:extLst>
          </p:cNvPr>
          <p:cNvCxnSpPr>
            <a:cxnSpLocks/>
          </p:cNvCxnSpPr>
          <p:nvPr/>
        </p:nvCxnSpPr>
        <p:spPr>
          <a:xfrm flipV="1">
            <a:off x="2821277" y="4862831"/>
            <a:ext cx="1" cy="241001"/>
          </a:xfrm>
          <a:prstGeom prst="straightConnector1">
            <a:avLst/>
          </a:prstGeom>
          <a:ln>
            <a:solidFill>
              <a:srgbClr val="F0B3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8">
            <a:extLst>
              <a:ext uri="{FF2B5EF4-FFF2-40B4-BE49-F238E27FC236}">
                <a16:creationId xmlns:a16="http://schemas.microsoft.com/office/drawing/2014/main" xmlns="" id="{25B1893D-1E15-44C0-BFE1-8FA779C06DEF}"/>
              </a:ext>
            </a:extLst>
          </p:cNvPr>
          <p:cNvCxnSpPr>
            <a:cxnSpLocks/>
          </p:cNvCxnSpPr>
          <p:nvPr/>
        </p:nvCxnSpPr>
        <p:spPr>
          <a:xfrm>
            <a:off x="2821277" y="5103831"/>
            <a:ext cx="4529434" cy="1"/>
          </a:xfrm>
          <a:prstGeom prst="straightConnector1">
            <a:avLst/>
          </a:prstGeom>
          <a:ln>
            <a:solidFill>
              <a:srgbClr val="F0B3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E4F5509-AFA6-4812-BF67-99AC06D83A4B}"/>
              </a:ext>
            </a:extLst>
          </p:cNvPr>
          <p:cNvSpPr/>
          <p:nvPr/>
        </p:nvSpPr>
        <p:spPr>
          <a:xfrm>
            <a:off x="4572730" y="5309595"/>
            <a:ext cx="2069371" cy="490278"/>
          </a:xfrm>
          <a:prstGeom prst="rect">
            <a:avLst/>
          </a:prstGeom>
          <a:solidFill>
            <a:srgbClr val="F0B323"/>
          </a:solidFill>
          <a:ln>
            <a:solidFill>
              <a:srgbClr val="F0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2. Cliquez ici afin de continuer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E608BF4-4CE0-443B-B836-13001F10EB94}"/>
              </a:ext>
            </a:extLst>
          </p:cNvPr>
          <p:cNvSpPr/>
          <p:nvPr/>
        </p:nvSpPr>
        <p:spPr>
          <a:xfrm>
            <a:off x="7173496" y="4983332"/>
            <a:ext cx="2069371" cy="609600"/>
          </a:xfrm>
          <a:prstGeom prst="rect">
            <a:avLst/>
          </a:prstGeom>
          <a:solidFill>
            <a:srgbClr val="F0B323"/>
          </a:solidFill>
          <a:ln>
            <a:solidFill>
              <a:srgbClr val="F0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1. Cochez la case pour accepter les CGU</a:t>
            </a:r>
          </a:p>
        </p:txBody>
      </p:sp>
    </p:spTree>
    <p:extLst>
      <p:ext uri="{BB962C8B-B14F-4D97-AF65-F5344CB8AC3E}">
        <p14:creationId xmlns:p14="http://schemas.microsoft.com/office/powerpoint/2010/main" val="31994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C037950-C995-4C68-9D4D-7E88873A5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720" y="694679"/>
            <a:ext cx="9756559" cy="527658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9A1EBED1-50A8-408B-8E70-BB32EBF80FD9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4341181" y="3733799"/>
            <a:ext cx="2615465" cy="0"/>
          </a:xfrm>
          <a:prstGeom prst="straightConnector1">
            <a:avLst/>
          </a:prstGeom>
          <a:ln>
            <a:solidFill>
              <a:srgbClr val="F0B3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52459ED-2839-4B68-A84A-F82178439454}"/>
              </a:ext>
            </a:extLst>
          </p:cNvPr>
          <p:cNvSpPr/>
          <p:nvPr/>
        </p:nvSpPr>
        <p:spPr>
          <a:xfrm>
            <a:off x="6956646" y="3428999"/>
            <a:ext cx="2207988" cy="609600"/>
          </a:xfrm>
          <a:prstGeom prst="rect">
            <a:avLst/>
          </a:prstGeom>
          <a:solidFill>
            <a:srgbClr val="F0B323"/>
          </a:solidFill>
          <a:ln>
            <a:solidFill>
              <a:srgbClr val="F0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Cliquez ici pour modifier l’adresse email</a:t>
            </a:r>
          </a:p>
        </p:txBody>
      </p:sp>
      <p:cxnSp>
        <p:nvCxnSpPr>
          <p:cNvPr id="17" name="Straight Arrow Connector 14">
            <a:extLst>
              <a:ext uri="{FF2B5EF4-FFF2-40B4-BE49-F238E27FC236}">
                <a16:creationId xmlns:a16="http://schemas.microsoft.com/office/drawing/2014/main" xmlns="" id="{AA231DCA-525B-4770-BBD3-456447ABB752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4873841" y="5004929"/>
            <a:ext cx="2082805" cy="0"/>
          </a:xfrm>
          <a:prstGeom prst="straightConnector1">
            <a:avLst/>
          </a:prstGeom>
          <a:ln>
            <a:solidFill>
              <a:srgbClr val="F0B3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B56058F-8529-487B-8F0C-446B0F666CC7}"/>
              </a:ext>
            </a:extLst>
          </p:cNvPr>
          <p:cNvSpPr/>
          <p:nvPr/>
        </p:nvSpPr>
        <p:spPr>
          <a:xfrm>
            <a:off x="6956646" y="4700129"/>
            <a:ext cx="2207988" cy="609600"/>
          </a:xfrm>
          <a:prstGeom prst="rect">
            <a:avLst/>
          </a:prstGeom>
          <a:solidFill>
            <a:srgbClr val="F0B323"/>
          </a:solidFill>
          <a:ln>
            <a:solidFill>
              <a:srgbClr val="F0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Cliquez ici pour modifier le numéro SMS</a:t>
            </a:r>
          </a:p>
        </p:txBody>
      </p:sp>
    </p:spTree>
    <p:extLst>
      <p:ext uri="{BB962C8B-B14F-4D97-AF65-F5344CB8AC3E}">
        <p14:creationId xmlns:p14="http://schemas.microsoft.com/office/powerpoint/2010/main" val="39233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CDA1491-D5BC-41CC-B98C-538116E3447F}"/>
              </a:ext>
            </a:extLst>
          </p:cNvPr>
          <p:cNvSpPr/>
          <p:nvPr/>
        </p:nvSpPr>
        <p:spPr>
          <a:xfrm>
            <a:off x="471881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A27A2FE6-C7A1-4F20-B84A-1B7499028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137" y="1815118"/>
            <a:ext cx="5072099" cy="331505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54C3368B-51E7-4CDC-9F7F-07952CE80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06" y="1802408"/>
            <a:ext cx="5442821" cy="33251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6CD577C-1388-4EFE-9A1D-E5EF76AE5B7C}"/>
              </a:ext>
            </a:extLst>
          </p:cNvPr>
          <p:cNvSpPr/>
          <p:nvPr/>
        </p:nvSpPr>
        <p:spPr>
          <a:xfrm>
            <a:off x="3836540" y="4580638"/>
            <a:ext cx="1186544" cy="450513"/>
          </a:xfrm>
          <a:prstGeom prst="rect">
            <a:avLst/>
          </a:prstGeom>
          <a:solidFill>
            <a:srgbClr val="F0B323"/>
          </a:solidFill>
          <a:ln>
            <a:solidFill>
              <a:srgbClr val="F0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2. Cliquez ici pour continuer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5E8C1F1-53BA-4B6E-993B-8CF371FF9DF0}"/>
              </a:ext>
            </a:extLst>
          </p:cNvPr>
          <p:cNvSpPr/>
          <p:nvPr/>
        </p:nvSpPr>
        <p:spPr>
          <a:xfrm>
            <a:off x="4228685" y="3959056"/>
            <a:ext cx="1687533" cy="450513"/>
          </a:xfrm>
          <a:prstGeom prst="rect">
            <a:avLst/>
          </a:prstGeom>
          <a:solidFill>
            <a:srgbClr val="F0B323"/>
          </a:solidFill>
          <a:ln>
            <a:solidFill>
              <a:srgbClr val="F0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1. Renseignez votre adresse email à jour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7CF5CF82-0D9B-41CC-B5DE-E94E58D2AEA4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3216574" y="3875525"/>
            <a:ext cx="1012111" cy="308788"/>
          </a:xfrm>
          <a:prstGeom prst="straightConnector1">
            <a:avLst/>
          </a:prstGeom>
          <a:ln>
            <a:solidFill>
              <a:srgbClr val="F0B3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AB21749-E09E-42D8-8152-042659A8B3D5}"/>
              </a:ext>
            </a:extLst>
          </p:cNvPr>
          <p:cNvSpPr/>
          <p:nvPr/>
        </p:nvSpPr>
        <p:spPr>
          <a:xfrm>
            <a:off x="9892858" y="4316456"/>
            <a:ext cx="1186544" cy="450513"/>
          </a:xfrm>
          <a:prstGeom prst="rect">
            <a:avLst/>
          </a:prstGeom>
          <a:solidFill>
            <a:srgbClr val="F0B323"/>
          </a:solidFill>
          <a:ln>
            <a:solidFill>
              <a:srgbClr val="F0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4. Cliquez ici pour continuer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7A67108-8B9B-4505-BE15-3CCB1933D10D}"/>
              </a:ext>
            </a:extLst>
          </p:cNvPr>
          <p:cNvSpPr/>
          <p:nvPr/>
        </p:nvSpPr>
        <p:spPr>
          <a:xfrm>
            <a:off x="9680351" y="2082987"/>
            <a:ext cx="1831028" cy="450513"/>
          </a:xfrm>
          <a:prstGeom prst="rect">
            <a:avLst/>
          </a:prstGeom>
          <a:solidFill>
            <a:srgbClr val="F0B323"/>
          </a:solidFill>
          <a:ln>
            <a:solidFill>
              <a:srgbClr val="F0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3. Saisissez le code reçu sur l’adresse email à jour</a:t>
            </a:r>
          </a:p>
        </p:txBody>
      </p:sp>
      <p:cxnSp>
        <p:nvCxnSpPr>
          <p:cNvPr id="29" name="Straight Arrow Connector 12">
            <a:extLst>
              <a:ext uri="{FF2B5EF4-FFF2-40B4-BE49-F238E27FC236}">
                <a16:creationId xmlns:a16="http://schemas.microsoft.com/office/drawing/2014/main" xmlns="" id="{2FBEE065-A79E-42A8-827E-FA6566426307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3292581" y="4726351"/>
            <a:ext cx="543959" cy="79544"/>
          </a:xfrm>
          <a:prstGeom prst="straightConnector1">
            <a:avLst/>
          </a:prstGeom>
          <a:ln>
            <a:solidFill>
              <a:srgbClr val="F0B3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12">
            <a:extLst>
              <a:ext uri="{FF2B5EF4-FFF2-40B4-BE49-F238E27FC236}">
                <a16:creationId xmlns:a16="http://schemas.microsoft.com/office/drawing/2014/main" xmlns="" id="{F515BCE7-AB7B-4893-96DD-A0D5BC49742A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9312676" y="4541713"/>
            <a:ext cx="580182" cy="0"/>
          </a:xfrm>
          <a:prstGeom prst="straightConnector1">
            <a:avLst/>
          </a:prstGeom>
          <a:ln>
            <a:solidFill>
              <a:srgbClr val="F0B3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12">
            <a:extLst>
              <a:ext uri="{FF2B5EF4-FFF2-40B4-BE49-F238E27FC236}">
                <a16:creationId xmlns:a16="http://schemas.microsoft.com/office/drawing/2014/main" xmlns="" id="{D361F769-BD0A-403B-8A00-E115BC67F4B5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8126132" y="2308244"/>
            <a:ext cx="1554219" cy="1375989"/>
          </a:xfrm>
          <a:prstGeom prst="straightConnector1">
            <a:avLst/>
          </a:prstGeom>
          <a:ln>
            <a:solidFill>
              <a:srgbClr val="F0B3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92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9A1EBED1-50A8-408B-8E70-BB32EBF80FD9}"/>
              </a:ext>
            </a:extLst>
          </p:cNvPr>
          <p:cNvCxnSpPr>
            <a:cxnSpLocks/>
          </p:cNvCxnSpPr>
          <p:nvPr/>
        </p:nvCxnSpPr>
        <p:spPr>
          <a:xfrm flipH="1">
            <a:off x="6348190" y="4067055"/>
            <a:ext cx="827314" cy="0"/>
          </a:xfrm>
          <a:prstGeom prst="straightConnector1">
            <a:avLst/>
          </a:prstGeom>
          <a:ln>
            <a:solidFill>
              <a:srgbClr val="F0B3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52459ED-2839-4B68-A84A-F82178439454}"/>
              </a:ext>
            </a:extLst>
          </p:cNvPr>
          <p:cNvSpPr/>
          <p:nvPr/>
        </p:nvSpPr>
        <p:spPr>
          <a:xfrm>
            <a:off x="4270369" y="5048541"/>
            <a:ext cx="2207988" cy="609600"/>
          </a:xfrm>
          <a:prstGeom prst="rect">
            <a:avLst/>
          </a:prstGeom>
          <a:solidFill>
            <a:srgbClr val="F0B323"/>
          </a:solidFill>
          <a:ln>
            <a:solidFill>
              <a:srgbClr val="F0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Cliquez ici pour modifier le numéro de téléphone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xmlns="" id="{688C48B4-0D60-4C50-9791-05CA3697D26F}"/>
              </a:ext>
            </a:extLst>
          </p:cNvPr>
          <p:cNvSpPr/>
          <p:nvPr/>
        </p:nvSpPr>
        <p:spPr>
          <a:xfrm rot="16200000">
            <a:off x="6348976" y="4006744"/>
            <a:ext cx="138138" cy="120623"/>
          </a:xfrm>
          <a:prstGeom prst="triangle">
            <a:avLst/>
          </a:prstGeom>
          <a:solidFill>
            <a:srgbClr val="F0B323"/>
          </a:solidFill>
          <a:ln>
            <a:solidFill>
              <a:srgbClr val="F0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3E806563-3437-4E84-BB04-F29D0B406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706" y="451287"/>
            <a:ext cx="8820580" cy="547711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BB84214-07E8-4DE6-A304-F860D53CAE3F}"/>
              </a:ext>
            </a:extLst>
          </p:cNvPr>
          <p:cNvSpPr/>
          <p:nvPr/>
        </p:nvSpPr>
        <p:spPr>
          <a:xfrm>
            <a:off x="6096000" y="4133313"/>
            <a:ext cx="1799253" cy="450513"/>
          </a:xfrm>
          <a:prstGeom prst="rect">
            <a:avLst/>
          </a:prstGeom>
          <a:solidFill>
            <a:srgbClr val="F0B323"/>
          </a:solidFill>
          <a:ln>
            <a:solidFill>
              <a:srgbClr val="F0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Cliquez ici pour modifier le numéro de téléphone</a:t>
            </a:r>
          </a:p>
        </p:txBody>
      </p:sp>
      <p:cxnSp>
        <p:nvCxnSpPr>
          <p:cNvPr id="19" name="Straight Arrow Connector 12">
            <a:extLst>
              <a:ext uri="{FF2B5EF4-FFF2-40B4-BE49-F238E27FC236}">
                <a16:creationId xmlns:a16="http://schemas.microsoft.com/office/drawing/2014/main" xmlns="" id="{57AC7DDC-A299-422D-A819-247DB245F1B8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4714043" y="4358570"/>
            <a:ext cx="1381957" cy="0"/>
          </a:xfrm>
          <a:prstGeom prst="straightConnector1">
            <a:avLst/>
          </a:prstGeom>
          <a:ln>
            <a:solidFill>
              <a:srgbClr val="F0B3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71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3435687-695A-4BDC-87A5-5C91462B4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35" y="1729325"/>
            <a:ext cx="5369527" cy="348275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274873E-629D-463A-BB57-B2439D4CF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439" y="1729325"/>
            <a:ext cx="5615797" cy="348275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A46F0D8-A8CA-404F-95DA-69B4FAEE75CF}"/>
              </a:ext>
            </a:extLst>
          </p:cNvPr>
          <p:cNvGrpSpPr/>
          <p:nvPr/>
        </p:nvGrpSpPr>
        <p:grpSpPr>
          <a:xfrm>
            <a:off x="2976210" y="3901809"/>
            <a:ext cx="3038836" cy="1218993"/>
            <a:chOff x="2991786" y="3890482"/>
            <a:chExt cx="3038836" cy="121899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8C7E40D1-B506-4112-8226-23D74D48195B}"/>
                </a:ext>
              </a:extLst>
            </p:cNvPr>
            <p:cNvSpPr/>
            <p:nvPr/>
          </p:nvSpPr>
          <p:spPr>
            <a:xfrm>
              <a:off x="3439879" y="4658962"/>
              <a:ext cx="1186544" cy="450513"/>
            </a:xfrm>
            <a:prstGeom prst="rect">
              <a:avLst/>
            </a:prstGeom>
            <a:solidFill>
              <a:srgbClr val="F0B323"/>
            </a:solidFill>
            <a:ln>
              <a:solidFill>
                <a:srgbClr val="F0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</a:rPr>
                <a:t>2. Cliquez ici pour continuer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8B3B9190-B630-481E-8EDF-7BE7B7BE7DF4}"/>
                </a:ext>
              </a:extLst>
            </p:cNvPr>
            <p:cNvSpPr/>
            <p:nvPr/>
          </p:nvSpPr>
          <p:spPr>
            <a:xfrm>
              <a:off x="4195121" y="3890482"/>
              <a:ext cx="1835501" cy="611753"/>
            </a:xfrm>
            <a:prstGeom prst="rect">
              <a:avLst/>
            </a:prstGeom>
            <a:solidFill>
              <a:srgbClr val="F0B323"/>
            </a:solidFill>
            <a:ln>
              <a:solidFill>
                <a:srgbClr val="F0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</a:rPr>
                <a:t>1. Renseignez votre numéro de téléphone mobile à jour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BD129326-C42B-4CD9-9B8D-EA03329BA61F}"/>
                </a:ext>
              </a:extLst>
            </p:cNvPr>
            <p:cNvCxnSpPr>
              <a:cxnSpLocks/>
              <a:stCxn id="24" idx="1"/>
            </p:cNvCxnSpPr>
            <p:nvPr/>
          </p:nvCxnSpPr>
          <p:spPr>
            <a:xfrm flipH="1">
              <a:off x="2991786" y="4884219"/>
              <a:ext cx="448093" cy="102582"/>
            </a:xfrm>
            <a:prstGeom prst="straightConnector1">
              <a:avLst/>
            </a:prstGeom>
            <a:ln>
              <a:solidFill>
                <a:srgbClr val="F0B32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EC3B9819-3C7C-4E1E-ACC7-CA32A68177F7}"/>
              </a:ext>
            </a:extLst>
          </p:cNvPr>
          <p:cNvGrpSpPr/>
          <p:nvPr/>
        </p:nvGrpSpPr>
        <p:grpSpPr>
          <a:xfrm>
            <a:off x="8057977" y="3553299"/>
            <a:ext cx="3654290" cy="1567503"/>
            <a:chOff x="8062664" y="3498430"/>
            <a:chExt cx="3654290" cy="1567503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A0B17799-48A1-4B98-AA94-79F1B4E57815}"/>
                </a:ext>
              </a:extLst>
            </p:cNvPr>
            <p:cNvSpPr/>
            <p:nvPr/>
          </p:nvSpPr>
          <p:spPr>
            <a:xfrm>
              <a:off x="8062664" y="4615420"/>
              <a:ext cx="1186544" cy="450513"/>
            </a:xfrm>
            <a:prstGeom prst="rect">
              <a:avLst/>
            </a:prstGeom>
            <a:solidFill>
              <a:srgbClr val="F0B323"/>
            </a:solidFill>
            <a:ln>
              <a:solidFill>
                <a:srgbClr val="F0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</a:rPr>
                <a:t>4. Cliquez ici pour continuer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EC135196-7175-4B42-9D37-93F5A14FAA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64814" y="4490498"/>
              <a:ext cx="1" cy="124923"/>
            </a:xfrm>
            <a:prstGeom prst="straightConnector1">
              <a:avLst/>
            </a:prstGeom>
            <a:ln>
              <a:solidFill>
                <a:srgbClr val="F0B32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8F9D4011-35C9-433D-BB27-A3AD27C2FC50}"/>
                </a:ext>
              </a:extLst>
            </p:cNvPr>
            <p:cNvSpPr/>
            <p:nvPr/>
          </p:nvSpPr>
          <p:spPr>
            <a:xfrm>
              <a:off x="9635306" y="3979054"/>
              <a:ext cx="2081648" cy="605068"/>
            </a:xfrm>
            <a:prstGeom prst="rect">
              <a:avLst/>
            </a:prstGeom>
            <a:solidFill>
              <a:srgbClr val="F0B323"/>
            </a:solidFill>
            <a:ln>
              <a:solidFill>
                <a:srgbClr val="F0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</a:rPr>
                <a:t>3. Saisissez le code reçu sur votre numéro de téléphone à jour</a:t>
              </a:r>
            </a:p>
          </p:txBody>
        </p:sp>
        <p:sp>
          <p:nvSpPr>
            <p:cNvPr id="52" name="Arrow: Bent-Up 51">
              <a:extLst>
                <a:ext uri="{FF2B5EF4-FFF2-40B4-BE49-F238E27FC236}">
                  <a16:creationId xmlns:a16="http://schemas.microsoft.com/office/drawing/2014/main" xmlns="" id="{0A23E7A4-5AEF-4FD4-BAB2-DD5CB1F40FF3}"/>
                </a:ext>
              </a:extLst>
            </p:cNvPr>
            <p:cNvSpPr/>
            <p:nvPr/>
          </p:nvSpPr>
          <p:spPr>
            <a:xfrm flipV="1">
              <a:off x="10451707" y="3498430"/>
              <a:ext cx="906780" cy="406500"/>
            </a:xfrm>
            <a:prstGeom prst="bentUpArrow">
              <a:avLst>
                <a:gd name="adj1" fmla="val 0"/>
                <a:gd name="adj2" fmla="val 17297"/>
                <a:gd name="adj3" fmla="val 25430"/>
              </a:avLst>
            </a:prstGeom>
            <a:solidFill>
              <a:srgbClr val="F0B323"/>
            </a:solidFill>
            <a:ln>
              <a:solidFill>
                <a:srgbClr val="F0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5" name="Straight Arrow Connector 29">
            <a:extLst>
              <a:ext uri="{FF2B5EF4-FFF2-40B4-BE49-F238E27FC236}">
                <a16:creationId xmlns:a16="http://schemas.microsoft.com/office/drawing/2014/main" xmlns="" id="{D20B6092-8855-430E-864D-049BB36F562B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2122235" y="3959800"/>
            <a:ext cx="2057310" cy="247886"/>
          </a:xfrm>
          <a:prstGeom prst="straightConnector1">
            <a:avLst/>
          </a:prstGeom>
          <a:ln>
            <a:solidFill>
              <a:srgbClr val="F0B3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99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A8AFC69-B6A6-4F3D-A62B-FDD98987A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940" y="737812"/>
            <a:ext cx="9812119" cy="5382376"/>
          </a:xfrm>
          <a:prstGeom prst="rect">
            <a:avLst/>
          </a:prstGeom>
        </p:spPr>
      </p:pic>
      <p:sp>
        <p:nvSpPr>
          <p:cNvPr id="10" name="Arrow: Bent-Up 9">
            <a:extLst>
              <a:ext uri="{FF2B5EF4-FFF2-40B4-BE49-F238E27FC236}">
                <a16:creationId xmlns:a16="http://schemas.microsoft.com/office/drawing/2014/main" xmlns="" id="{34DD396A-178A-4D4E-9975-28B1330598EE}"/>
              </a:ext>
            </a:extLst>
          </p:cNvPr>
          <p:cNvSpPr/>
          <p:nvPr/>
        </p:nvSpPr>
        <p:spPr>
          <a:xfrm flipH="1">
            <a:off x="3282355" y="5509379"/>
            <a:ext cx="1078416" cy="286282"/>
          </a:xfrm>
          <a:prstGeom prst="bentUpArrow">
            <a:avLst>
              <a:gd name="adj1" fmla="val 0"/>
              <a:gd name="adj2" fmla="val 25000"/>
              <a:gd name="adj3" fmla="val 25000"/>
            </a:avLst>
          </a:prstGeom>
          <a:solidFill>
            <a:srgbClr val="F0B323"/>
          </a:solidFill>
          <a:ln>
            <a:solidFill>
              <a:srgbClr val="F0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B42AF8C-50F9-4586-9C93-557BAC9BD908}"/>
              </a:ext>
            </a:extLst>
          </p:cNvPr>
          <p:cNvSpPr/>
          <p:nvPr/>
        </p:nvSpPr>
        <p:spPr>
          <a:xfrm>
            <a:off x="4415202" y="5352066"/>
            <a:ext cx="2069371" cy="609600"/>
          </a:xfrm>
          <a:prstGeom prst="rect">
            <a:avLst/>
          </a:prstGeom>
          <a:solidFill>
            <a:srgbClr val="F0B323"/>
          </a:solidFill>
          <a:ln>
            <a:solidFill>
              <a:srgbClr val="F0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4. Cliquez ici afin de continuer</a:t>
            </a:r>
          </a:p>
        </p:txBody>
      </p:sp>
    </p:spTree>
    <p:extLst>
      <p:ext uri="{BB962C8B-B14F-4D97-AF65-F5344CB8AC3E}">
        <p14:creationId xmlns:p14="http://schemas.microsoft.com/office/powerpoint/2010/main" val="33391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48D0483-D807-4878-BE3C-ADEE6EE6E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71" y="408373"/>
            <a:ext cx="10802858" cy="5690587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F622684D-EF12-48BE-BD3D-9E2543032949}"/>
              </a:ext>
            </a:extLst>
          </p:cNvPr>
          <p:cNvSpPr/>
          <p:nvPr/>
        </p:nvSpPr>
        <p:spPr>
          <a:xfrm>
            <a:off x="3859179" y="5493920"/>
            <a:ext cx="2050737" cy="462998"/>
          </a:xfrm>
          <a:prstGeom prst="rect">
            <a:avLst/>
          </a:prstGeom>
          <a:solidFill>
            <a:srgbClr val="F0B323"/>
          </a:solidFill>
          <a:ln>
            <a:solidFill>
              <a:srgbClr val="F0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4. Cliquez ici afin de continuer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671982F4-666E-4B9F-8D56-35040951D4C5}"/>
              </a:ext>
            </a:extLst>
          </p:cNvPr>
          <p:cNvSpPr/>
          <p:nvPr/>
        </p:nvSpPr>
        <p:spPr>
          <a:xfrm>
            <a:off x="8010045" y="4527699"/>
            <a:ext cx="1624294" cy="462117"/>
          </a:xfrm>
          <a:prstGeom prst="rect">
            <a:avLst/>
          </a:prstGeom>
          <a:solidFill>
            <a:srgbClr val="F0B323"/>
          </a:solidFill>
          <a:ln>
            <a:solidFill>
              <a:srgbClr val="F0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3. Ressaisissez votre mot de passe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EB831BF7-5068-4811-B8C3-3922596E5D28}"/>
              </a:ext>
            </a:extLst>
          </p:cNvPr>
          <p:cNvSpPr/>
          <p:nvPr/>
        </p:nvSpPr>
        <p:spPr>
          <a:xfrm>
            <a:off x="8010045" y="3393535"/>
            <a:ext cx="1624294" cy="462117"/>
          </a:xfrm>
          <a:prstGeom prst="rect">
            <a:avLst/>
          </a:prstGeom>
          <a:solidFill>
            <a:srgbClr val="F0B323"/>
          </a:solidFill>
          <a:ln>
            <a:solidFill>
              <a:srgbClr val="F0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2. Saisissez votre mot de passe 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CAA8FF74-D297-4EA8-89E4-5E5928962211}"/>
              </a:ext>
            </a:extLst>
          </p:cNvPr>
          <p:cNvCxnSpPr>
            <a:cxnSpLocks/>
          </p:cNvCxnSpPr>
          <p:nvPr/>
        </p:nvCxnSpPr>
        <p:spPr>
          <a:xfrm flipH="1">
            <a:off x="8372209" y="2627782"/>
            <a:ext cx="7450" cy="0"/>
          </a:xfrm>
          <a:prstGeom prst="straightConnector1">
            <a:avLst/>
          </a:prstGeom>
          <a:ln>
            <a:solidFill>
              <a:srgbClr val="F0B3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73A4AE61-F74C-4BFD-A330-523ADFCE2FA9}"/>
              </a:ext>
            </a:extLst>
          </p:cNvPr>
          <p:cNvSpPr/>
          <p:nvPr/>
        </p:nvSpPr>
        <p:spPr>
          <a:xfrm>
            <a:off x="7982901" y="2501900"/>
            <a:ext cx="1624294" cy="462117"/>
          </a:xfrm>
          <a:prstGeom prst="rect">
            <a:avLst/>
          </a:prstGeom>
          <a:solidFill>
            <a:srgbClr val="F0B323"/>
          </a:solidFill>
          <a:ln>
            <a:solidFill>
              <a:srgbClr val="F0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1. Saisissez votre identifiant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E0A84673-BA92-4350-854A-2BE89BAE0EF5}"/>
              </a:ext>
            </a:extLst>
          </p:cNvPr>
          <p:cNvCxnSpPr>
            <a:cxnSpLocks/>
          </p:cNvCxnSpPr>
          <p:nvPr/>
        </p:nvCxnSpPr>
        <p:spPr>
          <a:xfrm flipH="1">
            <a:off x="7153069" y="4720408"/>
            <a:ext cx="830156" cy="0"/>
          </a:xfrm>
          <a:prstGeom prst="straightConnector1">
            <a:avLst/>
          </a:prstGeom>
          <a:ln>
            <a:solidFill>
              <a:srgbClr val="F0B3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741AC88B-D1F4-4F81-9046-51E753FFC39E}"/>
              </a:ext>
            </a:extLst>
          </p:cNvPr>
          <p:cNvCxnSpPr>
            <a:cxnSpLocks/>
          </p:cNvCxnSpPr>
          <p:nvPr/>
        </p:nvCxnSpPr>
        <p:spPr>
          <a:xfrm flipH="1">
            <a:off x="7152745" y="3577873"/>
            <a:ext cx="830156" cy="0"/>
          </a:xfrm>
          <a:prstGeom prst="straightConnector1">
            <a:avLst/>
          </a:prstGeom>
          <a:ln>
            <a:solidFill>
              <a:srgbClr val="F0B3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36B260CC-8058-4017-95A3-43C18A225695}"/>
              </a:ext>
            </a:extLst>
          </p:cNvPr>
          <p:cNvCxnSpPr>
            <a:cxnSpLocks/>
          </p:cNvCxnSpPr>
          <p:nvPr/>
        </p:nvCxnSpPr>
        <p:spPr>
          <a:xfrm flipH="1">
            <a:off x="7185263" y="2698043"/>
            <a:ext cx="830156" cy="0"/>
          </a:xfrm>
          <a:prstGeom prst="straightConnector1">
            <a:avLst/>
          </a:prstGeom>
          <a:ln>
            <a:solidFill>
              <a:srgbClr val="F0B3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49">
            <a:extLst>
              <a:ext uri="{FF2B5EF4-FFF2-40B4-BE49-F238E27FC236}">
                <a16:creationId xmlns:a16="http://schemas.microsoft.com/office/drawing/2014/main" xmlns="" id="{40FD6D17-D54F-4756-A4E0-FD373517923F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3142695" y="5725419"/>
            <a:ext cx="716484" cy="0"/>
          </a:xfrm>
          <a:prstGeom prst="straightConnector1">
            <a:avLst/>
          </a:prstGeom>
          <a:ln>
            <a:solidFill>
              <a:srgbClr val="F0B3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58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xmlns="" id="{92F4CA26-4F9A-460A-B395-D838C7945313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6003650" y="4016176"/>
            <a:ext cx="2673382" cy="601428"/>
          </a:xfrm>
          <a:prstGeom prst="bentConnector2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xmlns="" id="{39B64398-49E6-496F-91E3-845A416F23D6}"/>
              </a:ext>
            </a:extLst>
          </p:cNvPr>
          <p:cNvCxnSpPr/>
          <p:nvPr/>
        </p:nvCxnSpPr>
        <p:spPr>
          <a:xfrm rot="5400000">
            <a:off x="4110388" y="2724343"/>
            <a:ext cx="1202855" cy="2583668"/>
          </a:xfrm>
          <a:prstGeom prst="bentConnector3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98DAE30-0877-4BD3-8B25-1EAD806220DA}"/>
              </a:ext>
            </a:extLst>
          </p:cNvPr>
          <p:cNvSpPr txBox="1"/>
          <p:nvPr/>
        </p:nvSpPr>
        <p:spPr>
          <a:xfrm>
            <a:off x="762205" y="351662"/>
            <a:ext cx="2097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Récapitulatif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9B3357C-50E6-4E8D-AAC2-38A75B62EEE6}"/>
              </a:ext>
            </a:extLst>
          </p:cNvPr>
          <p:cNvCxnSpPr>
            <a:cxnSpLocks/>
          </p:cNvCxnSpPr>
          <p:nvPr/>
        </p:nvCxnSpPr>
        <p:spPr>
          <a:xfrm>
            <a:off x="896669" y="1040858"/>
            <a:ext cx="2529191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99DB50C-BB0F-409C-B3D1-86F9E5101F5E}"/>
              </a:ext>
            </a:extLst>
          </p:cNvPr>
          <p:cNvSpPr txBox="1"/>
          <p:nvPr/>
        </p:nvSpPr>
        <p:spPr>
          <a:xfrm>
            <a:off x="762205" y="1040858"/>
            <a:ext cx="110277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chemeClr val="bg1"/>
                </a:solidFill>
              </a:rPr>
              <a:t>Les 3 scénarios présentés 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bg1"/>
                </a:solidFill>
              </a:rPr>
              <a:t>L’usager est un majeur qui se trouve pendant la durée légale et qui souhaite s’enrôler ou s’opposer à MES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bg1"/>
                </a:solidFill>
              </a:rPr>
              <a:t>L’usager est un parent (ouvrant droit principal) qui se trouve pendant la durée légale et qui souhaite s’enrôler à MES puis enrôler l’un de ses enfants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bg1"/>
                </a:solidFill>
              </a:rPr>
              <a:t>L’usager est un parent (ouvrant droit principal) qui se trouve pendant la durée légale et qui souhaite enrôler l’un de ses enfants à MES avant de s’enrôler lui même</a:t>
            </a:r>
          </a:p>
          <a:p>
            <a:endParaRPr lang="fr-FR" sz="1600" dirty="0">
              <a:solidFill>
                <a:schemeClr val="bg1"/>
              </a:solidFill>
            </a:endParaRPr>
          </a:p>
          <a:p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0E9F6B3-31AB-44E7-A628-25D88800CB7F}"/>
              </a:ext>
            </a:extLst>
          </p:cNvPr>
          <p:cNvSpPr txBox="1"/>
          <p:nvPr/>
        </p:nvSpPr>
        <p:spPr>
          <a:xfrm>
            <a:off x="896670" y="2631494"/>
            <a:ext cx="10357064" cy="783255"/>
          </a:xfrm>
          <a:prstGeom prst="rect">
            <a:avLst/>
          </a:prstGeom>
          <a:solidFill>
            <a:srgbClr val="F0B323"/>
          </a:solidFill>
          <a:ln w="15875">
            <a:solidFill>
              <a:srgbClr val="F0B323"/>
            </a:solidFill>
          </a:ln>
        </p:spPr>
        <p:txBody>
          <a:bodyPr wrap="square" tIns="144000" bIns="144000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L’usager s’authentifie en renseignant son code provisoire, son numéro de sécurité sociale et son numéro de série de carte vitale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CF78F76-A7CE-4465-985A-3C9B265AD4EF}"/>
              </a:ext>
            </a:extLst>
          </p:cNvPr>
          <p:cNvSpPr txBox="1"/>
          <p:nvPr/>
        </p:nvSpPr>
        <p:spPr>
          <a:xfrm>
            <a:off x="896669" y="3624549"/>
            <a:ext cx="10357063" cy="537034"/>
          </a:xfrm>
          <a:prstGeom prst="rect">
            <a:avLst/>
          </a:prstGeom>
          <a:solidFill>
            <a:srgbClr val="0C44A0"/>
          </a:solidFill>
          <a:ln w="15875">
            <a:solidFill>
              <a:schemeClr val="bg1"/>
            </a:solidFill>
          </a:ln>
        </p:spPr>
        <p:txBody>
          <a:bodyPr wrap="square" tIns="144000" bIns="144000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L’usager arrive sur l’écran de décision où il doit faire un choix entre activer ou s’opposer à la création de son profil MES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E89755-2E44-49DD-86F0-3A321F3D5C08}"/>
              </a:ext>
            </a:extLst>
          </p:cNvPr>
          <p:cNvSpPr txBox="1"/>
          <p:nvPr/>
        </p:nvSpPr>
        <p:spPr>
          <a:xfrm>
            <a:off x="5775708" y="4709937"/>
            <a:ext cx="533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OU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F3E57CF-721A-4BB2-B8F8-1ABB18C9EB64}"/>
              </a:ext>
            </a:extLst>
          </p:cNvPr>
          <p:cNvGrpSpPr/>
          <p:nvPr/>
        </p:nvGrpSpPr>
        <p:grpSpPr>
          <a:xfrm>
            <a:off x="1502227" y="4617604"/>
            <a:ext cx="4396297" cy="2229891"/>
            <a:chOff x="1502227" y="4526164"/>
            <a:chExt cx="4396297" cy="222989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2DC88EB-DE17-4D56-8EAB-EE4D00F40B1C}"/>
                </a:ext>
              </a:extLst>
            </p:cNvPr>
            <p:cNvSpPr txBox="1"/>
            <p:nvPr/>
          </p:nvSpPr>
          <p:spPr>
            <a:xfrm>
              <a:off x="1502227" y="4526164"/>
              <a:ext cx="3978613" cy="338554"/>
            </a:xfrm>
            <a:prstGeom prst="rect">
              <a:avLst/>
            </a:prstGeom>
            <a:solidFill>
              <a:srgbClr val="07CBA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bg1"/>
                  </a:solidFill>
                </a:rPr>
                <a:t>Choix d’activation de MES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8078EAAB-61A1-4FB4-A080-71138E089672}"/>
                </a:ext>
              </a:extLst>
            </p:cNvPr>
            <p:cNvSpPr txBox="1"/>
            <p:nvPr/>
          </p:nvSpPr>
          <p:spPr>
            <a:xfrm>
              <a:off x="1502227" y="5032506"/>
              <a:ext cx="4396297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dirty="0">
                  <a:solidFill>
                    <a:schemeClr val="bg1"/>
                  </a:solidFill>
                </a:rPr>
                <a:t>Je vérifie mes coordonnées de contact (je peux choisir de les modifier ou d’en ajouter)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dirty="0">
                  <a:solidFill>
                    <a:schemeClr val="bg1"/>
                  </a:solidFill>
                </a:rPr>
                <a:t>Je crée mes identifiants de </a:t>
              </a:r>
              <a:r>
                <a:rPr lang="fr-FR" sz="1600" dirty="0" smtClean="0">
                  <a:solidFill>
                    <a:schemeClr val="bg1"/>
                  </a:solidFill>
                </a:rPr>
                <a:t>connexion</a:t>
              </a:r>
            </a:p>
            <a:p>
              <a:r>
                <a:rPr lang="fr-FR" sz="1400" i="1" dirty="0" smtClean="0">
                  <a:solidFill>
                    <a:schemeClr val="bg1"/>
                  </a:solidFill>
                </a:rPr>
                <a:t>Attention les identifiants sont identiques pour le parent et les enfants qui lui sont rattachés (1 seul couple identifiant/mot de passe pour tous les profils rattachés)</a:t>
              </a:r>
              <a:endParaRPr lang="fr-FR" sz="1400" i="1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dirty="0">
                  <a:solidFill>
                    <a:schemeClr val="bg1"/>
                  </a:solidFill>
                </a:rPr>
                <a:t>J’obtiens une confirmation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1AFCC54-EB13-4B1F-84DF-DDBA502B967A}"/>
              </a:ext>
            </a:extLst>
          </p:cNvPr>
          <p:cNvGrpSpPr/>
          <p:nvPr/>
        </p:nvGrpSpPr>
        <p:grpSpPr>
          <a:xfrm>
            <a:off x="6522130" y="4617604"/>
            <a:ext cx="4581728" cy="2081215"/>
            <a:chOff x="6522130" y="4526164"/>
            <a:chExt cx="4581728" cy="208121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26BEDBE-0FAB-424B-826B-623FE0F98A65}"/>
                </a:ext>
              </a:extLst>
            </p:cNvPr>
            <p:cNvSpPr txBox="1"/>
            <p:nvPr/>
          </p:nvSpPr>
          <p:spPr>
            <a:xfrm>
              <a:off x="6526460" y="4526164"/>
              <a:ext cx="4301144" cy="338554"/>
            </a:xfrm>
            <a:prstGeom prst="rect">
              <a:avLst/>
            </a:prstGeom>
            <a:solidFill>
              <a:srgbClr val="E11A8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bg1"/>
                  </a:solidFill>
                </a:rPr>
                <a:t>Choix d’opposition à la création de MES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8CB9D62-8233-49AE-B04D-BB7AF4008813}"/>
                </a:ext>
              </a:extLst>
            </p:cNvPr>
            <p:cNvSpPr txBox="1"/>
            <p:nvPr/>
          </p:nvSpPr>
          <p:spPr>
            <a:xfrm>
              <a:off x="6522130" y="5037719"/>
              <a:ext cx="458172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dirty="0">
                  <a:solidFill>
                    <a:schemeClr val="bg1"/>
                  </a:solidFill>
                </a:rPr>
                <a:t>Je valide ma décision d’opposition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dirty="0">
                  <a:solidFill>
                    <a:schemeClr val="bg1"/>
                  </a:solidFill>
                </a:rPr>
                <a:t>J’obtiens une confirmation d’opposition avec l’option de pouvoir télécharger un justificatif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fr-FR" sz="1600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fr-FR" sz="1600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fr-FR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75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7523719-F29F-4C2C-9757-E56B16433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286" y="758976"/>
            <a:ext cx="8489908" cy="5300402"/>
          </a:xfrm>
          <a:prstGeom prst="rect">
            <a:avLst/>
          </a:prstGeom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F3D22B2F-B866-4568-B1B0-776102B51030}"/>
              </a:ext>
            </a:extLst>
          </p:cNvPr>
          <p:cNvSpPr/>
          <p:nvPr/>
        </p:nvSpPr>
        <p:spPr>
          <a:xfrm rot="16200000">
            <a:off x="5610912" y="2208781"/>
            <a:ext cx="139691" cy="121234"/>
          </a:xfrm>
          <a:prstGeom prst="triangle">
            <a:avLst/>
          </a:prstGeom>
          <a:solidFill>
            <a:srgbClr val="E11A81"/>
          </a:solidFill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528845C-C02A-4497-9082-ED3724B8371D}"/>
              </a:ext>
            </a:extLst>
          </p:cNvPr>
          <p:cNvSpPr/>
          <p:nvPr/>
        </p:nvSpPr>
        <p:spPr>
          <a:xfrm>
            <a:off x="5175681" y="4873694"/>
            <a:ext cx="1837678" cy="373009"/>
          </a:xfrm>
          <a:prstGeom prst="rect">
            <a:avLst/>
          </a:prstGeom>
          <a:solidFill>
            <a:srgbClr val="F9FAFF"/>
          </a:solidFill>
          <a:ln>
            <a:solidFill>
              <a:srgbClr val="FFFE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11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E4BF62-DDB3-4AA1-B119-A0B13CE63692}"/>
              </a:ext>
            </a:extLst>
          </p:cNvPr>
          <p:cNvSpPr txBox="1"/>
          <p:nvPr/>
        </p:nvSpPr>
        <p:spPr>
          <a:xfrm>
            <a:off x="2659097" y="2582613"/>
            <a:ext cx="83724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Parcours d’enrôlement MES pour un majeur sans enfant</a:t>
            </a:r>
          </a:p>
          <a:p>
            <a:endParaRPr lang="fr-FR" sz="3200" dirty="0">
              <a:solidFill>
                <a:schemeClr val="bg1"/>
              </a:solidFill>
            </a:endParaRPr>
          </a:p>
          <a:p>
            <a:r>
              <a:rPr lang="fr-FR" sz="3200" b="1" dirty="0">
                <a:solidFill>
                  <a:schemeClr val="bg1"/>
                </a:solidFill>
              </a:rPr>
              <a:t>Opposition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A908DD6-26E7-4183-89E1-244038E9C6BE}"/>
              </a:ext>
            </a:extLst>
          </p:cNvPr>
          <p:cNvSpPr/>
          <p:nvPr/>
        </p:nvSpPr>
        <p:spPr>
          <a:xfrm>
            <a:off x="2178994" y="2405161"/>
            <a:ext cx="271243" cy="284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5">
            <a:extLst>
              <a:ext uri="{FF2B5EF4-FFF2-40B4-BE49-F238E27FC236}">
                <a16:creationId xmlns:a16="http://schemas.microsoft.com/office/drawing/2014/main" xmlns="" id="{CFC5F54E-11DE-47F3-8695-6CEAB9ED73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7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282407B-7686-4CEB-B115-8DCCEB67D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231" y="995023"/>
            <a:ext cx="8335538" cy="486795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33F253F-1DCA-4CEC-8624-9367FCF37CC7}"/>
              </a:ext>
            </a:extLst>
          </p:cNvPr>
          <p:cNvSpPr/>
          <p:nvPr/>
        </p:nvSpPr>
        <p:spPr>
          <a:xfrm>
            <a:off x="4944646" y="5405300"/>
            <a:ext cx="2069371" cy="382515"/>
          </a:xfrm>
          <a:prstGeom prst="rect">
            <a:avLst/>
          </a:prstGeom>
          <a:solidFill>
            <a:srgbClr val="F0B323"/>
          </a:solidFill>
          <a:ln>
            <a:solidFill>
              <a:srgbClr val="F0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2. Cliquez ici afin de continuer</a:t>
            </a:r>
          </a:p>
        </p:txBody>
      </p:sp>
      <p:cxnSp>
        <p:nvCxnSpPr>
          <p:cNvPr id="23" name="Straight Arrow Connector 16">
            <a:extLst>
              <a:ext uri="{FF2B5EF4-FFF2-40B4-BE49-F238E27FC236}">
                <a16:creationId xmlns:a16="http://schemas.microsoft.com/office/drawing/2014/main" xmlns="" id="{B0CE3A5A-780A-44DE-A223-F6F2C73B6CB3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3644323" y="4435185"/>
            <a:ext cx="4903355" cy="0"/>
          </a:xfrm>
          <a:prstGeom prst="straightConnector1">
            <a:avLst/>
          </a:prstGeom>
          <a:ln>
            <a:solidFill>
              <a:srgbClr val="F0B3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80B7E50-D0A9-4167-B729-E240135C0C98}"/>
              </a:ext>
            </a:extLst>
          </p:cNvPr>
          <p:cNvSpPr/>
          <p:nvPr/>
        </p:nvSpPr>
        <p:spPr>
          <a:xfrm>
            <a:off x="8547678" y="4130385"/>
            <a:ext cx="1612364" cy="609600"/>
          </a:xfrm>
          <a:prstGeom prst="rect">
            <a:avLst/>
          </a:prstGeom>
          <a:solidFill>
            <a:srgbClr val="F0B323"/>
          </a:solidFill>
          <a:ln>
            <a:solidFill>
              <a:srgbClr val="F0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1. Cliquez ici pour s’opposer Mon espace santé</a:t>
            </a:r>
          </a:p>
        </p:txBody>
      </p:sp>
      <p:cxnSp>
        <p:nvCxnSpPr>
          <p:cNvPr id="18" name="Straight Arrow Connector 16">
            <a:extLst>
              <a:ext uri="{FF2B5EF4-FFF2-40B4-BE49-F238E27FC236}">
                <a16:creationId xmlns:a16="http://schemas.microsoft.com/office/drawing/2014/main" xmlns="" id="{B7D08746-42E4-4D4B-9CCF-BF9D70B79173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4341181" y="5596557"/>
            <a:ext cx="603465" cy="1"/>
          </a:xfrm>
          <a:prstGeom prst="straightConnector1">
            <a:avLst/>
          </a:prstGeom>
          <a:ln>
            <a:solidFill>
              <a:srgbClr val="F0B3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97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345A9DD-A0C2-494C-8E4F-690C9D2C9FAC}"/>
              </a:ext>
            </a:extLst>
          </p:cNvPr>
          <p:cNvGrpSpPr/>
          <p:nvPr/>
        </p:nvGrpSpPr>
        <p:grpSpPr>
          <a:xfrm>
            <a:off x="5227404" y="3230808"/>
            <a:ext cx="1078416" cy="327439"/>
            <a:chOff x="5186764" y="3240968"/>
            <a:chExt cx="1078416" cy="327439"/>
          </a:xfrm>
        </p:grpSpPr>
        <p:sp>
          <p:nvSpPr>
            <p:cNvPr id="14" name="Arrow: Bent-Up 13">
              <a:extLst>
                <a:ext uri="{FF2B5EF4-FFF2-40B4-BE49-F238E27FC236}">
                  <a16:creationId xmlns:a16="http://schemas.microsoft.com/office/drawing/2014/main" xmlns="" id="{5491B936-0927-4179-8DE3-DB79547FFEA3}"/>
                </a:ext>
              </a:extLst>
            </p:cNvPr>
            <p:cNvSpPr/>
            <p:nvPr/>
          </p:nvSpPr>
          <p:spPr>
            <a:xfrm flipH="1">
              <a:off x="5186764" y="3282125"/>
              <a:ext cx="1078416" cy="286282"/>
            </a:xfrm>
            <a:prstGeom prst="bentUpArrow">
              <a:avLst>
                <a:gd name="adj1" fmla="val 0"/>
                <a:gd name="adj2" fmla="val 25000"/>
                <a:gd name="adj3" fmla="val 25000"/>
              </a:avLst>
            </a:prstGeom>
            <a:solidFill>
              <a:srgbClr val="F0B323"/>
            </a:solidFill>
            <a:ln>
              <a:solidFill>
                <a:srgbClr val="F0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xmlns="" id="{8F134BCA-1526-42F8-B30C-20C550614F29}"/>
                </a:ext>
              </a:extLst>
            </p:cNvPr>
            <p:cNvSpPr/>
            <p:nvPr/>
          </p:nvSpPr>
          <p:spPr>
            <a:xfrm>
              <a:off x="5196924" y="3240968"/>
              <a:ext cx="138138" cy="120623"/>
            </a:xfrm>
            <a:prstGeom prst="triangle">
              <a:avLst/>
            </a:prstGeom>
            <a:solidFill>
              <a:srgbClr val="F0B323"/>
            </a:solidFill>
            <a:ln>
              <a:solidFill>
                <a:srgbClr val="F0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367CD4E2-756E-407C-9010-9C2C01FE8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070" y="1197687"/>
            <a:ext cx="8953499" cy="4832090"/>
          </a:xfrm>
          <a:prstGeom prst="rect">
            <a:avLst/>
          </a:prstGeom>
        </p:spPr>
      </p:pic>
      <p:sp>
        <p:nvSpPr>
          <p:cNvPr id="16" name="Arrow: Bent-Up 13">
            <a:extLst>
              <a:ext uri="{FF2B5EF4-FFF2-40B4-BE49-F238E27FC236}">
                <a16:creationId xmlns:a16="http://schemas.microsoft.com/office/drawing/2014/main" xmlns="" id="{3D227149-DE27-410C-A66B-78C385DDC367}"/>
              </a:ext>
            </a:extLst>
          </p:cNvPr>
          <p:cNvSpPr/>
          <p:nvPr/>
        </p:nvSpPr>
        <p:spPr>
          <a:xfrm flipH="1">
            <a:off x="5067384" y="4415278"/>
            <a:ext cx="1078416" cy="286282"/>
          </a:xfrm>
          <a:prstGeom prst="bentUpArrow">
            <a:avLst>
              <a:gd name="adj1" fmla="val 0"/>
              <a:gd name="adj2" fmla="val 25000"/>
              <a:gd name="adj3" fmla="val 25000"/>
            </a:avLst>
          </a:prstGeom>
          <a:solidFill>
            <a:srgbClr val="F0B323"/>
          </a:solidFill>
          <a:ln>
            <a:solidFill>
              <a:srgbClr val="F0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1415773-DEB5-49AD-9927-56EA81707797}"/>
              </a:ext>
            </a:extLst>
          </p:cNvPr>
          <p:cNvSpPr/>
          <p:nvPr/>
        </p:nvSpPr>
        <p:spPr>
          <a:xfrm>
            <a:off x="6200231" y="4415277"/>
            <a:ext cx="2069371" cy="452287"/>
          </a:xfrm>
          <a:prstGeom prst="rect">
            <a:avLst/>
          </a:prstGeom>
          <a:solidFill>
            <a:srgbClr val="F0B323"/>
          </a:solidFill>
          <a:ln>
            <a:solidFill>
              <a:srgbClr val="F0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Cliquez ici pour valider votre opposition</a:t>
            </a:r>
          </a:p>
        </p:txBody>
      </p:sp>
    </p:spTree>
    <p:extLst>
      <p:ext uri="{BB962C8B-B14F-4D97-AF65-F5344CB8AC3E}">
        <p14:creationId xmlns:p14="http://schemas.microsoft.com/office/powerpoint/2010/main" val="308660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8B248F8-0C92-490F-98E5-7B68BFDDA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56" y="667813"/>
            <a:ext cx="10537794" cy="5522373"/>
          </a:xfrm>
          <a:prstGeom prst="rect">
            <a:avLst/>
          </a:prstGeom>
        </p:spPr>
      </p:pic>
      <p:cxnSp>
        <p:nvCxnSpPr>
          <p:cNvPr id="16" name="Straight Arrow Connector 29">
            <a:extLst>
              <a:ext uri="{FF2B5EF4-FFF2-40B4-BE49-F238E27FC236}">
                <a16:creationId xmlns:a16="http://schemas.microsoft.com/office/drawing/2014/main" xmlns="" id="{B0AF355F-ECD2-438A-BC74-E322EA9CBDE0}"/>
              </a:ext>
            </a:extLst>
          </p:cNvPr>
          <p:cNvCxnSpPr>
            <a:cxnSpLocks/>
          </p:cNvCxnSpPr>
          <p:nvPr/>
        </p:nvCxnSpPr>
        <p:spPr>
          <a:xfrm flipH="1">
            <a:off x="7137647" y="4431723"/>
            <a:ext cx="1948522" cy="0"/>
          </a:xfrm>
          <a:prstGeom prst="straightConnector1">
            <a:avLst/>
          </a:prstGeom>
          <a:ln>
            <a:solidFill>
              <a:srgbClr val="F0B3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573AEC9-F5BC-4FD4-A864-B848F01FB3D2}"/>
              </a:ext>
            </a:extLst>
          </p:cNvPr>
          <p:cNvSpPr/>
          <p:nvPr/>
        </p:nvSpPr>
        <p:spPr>
          <a:xfrm>
            <a:off x="9097051" y="4126923"/>
            <a:ext cx="1881417" cy="609600"/>
          </a:xfrm>
          <a:prstGeom prst="rect">
            <a:avLst/>
          </a:prstGeom>
          <a:solidFill>
            <a:srgbClr val="F0B323"/>
          </a:solidFill>
          <a:ln>
            <a:solidFill>
              <a:srgbClr val="F0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Cliquez ici pour télécharger votre attestation d’opposition</a:t>
            </a:r>
          </a:p>
        </p:txBody>
      </p:sp>
    </p:spTree>
    <p:extLst>
      <p:ext uri="{BB962C8B-B14F-4D97-AF65-F5344CB8AC3E}">
        <p14:creationId xmlns:p14="http://schemas.microsoft.com/office/powerpoint/2010/main" val="22003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7644186F-9BF1-4B56-B86B-BA60AF9FA95B}"/>
              </a:ext>
            </a:extLst>
          </p:cNvPr>
          <p:cNvSpPr/>
          <p:nvPr/>
        </p:nvSpPr>
        <p:spPr>
          <a:xfrm rot="16200000">
            <a:off x="7222570" y="2673694"/>
            <a:ext cx="138138" cy="120623"/>
          </a:xfrm>
          <a:prstGeom prst="triangle">
            <a:avLst/>
          </a:prstGeom>
          <a:solidFill>
            <a:srgbClr val="F0B323"/>
          </a:solidFill>
          <a:ln>
            <a:solidFill>
              <a:srgbClr val="F0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CE11724-77A8-457E-BDA4-D10B38DF8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246" y="0"/>
            <a:ext cx="5001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6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E4BF62-DDB3-4AA1-B119-A0B13CE63692}"/>
              </a:ext>
            </a:extLst>
          </p:cNvPr>
          <p:cNvSpPr txBox="1"/>
          <p:nvPr/>
        </p:nvSpPr>
        <p:spPr>
          <a:xfrm>
            <a:off x="2603282" y="2405161"/>
            <a:ext cx="90087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Parcours d’enrôlement MES pour un parent qui s’enrôle avant ses enfants</a:t>
            </a:r>
          </a:p>
          <a:p>
            <a:endParaRPr lang="fr-FR" sz="3200" dirty="0">
              <a:solidFill>
                <a:schemeClr val="bg1"/>
              </a:solidFill>
            </a:endParaRPr>
          </a:p>
          <a:p>
            <a:r>
              <a:rPr lang="fr-FR" sz="3200" b="1" dirty="0">
                <a:solidFill>
                  <a:schemeClr val="bg1"/>
                </a:solidFill>
              </a:rPr>
              <a:t>Authentification à l’aide du code du parent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EC2620A-5067-4933-9743-E78CAC43F08C}"/>
              </a:ext>
            </a:extLst>
          </p:cNvPr>
          <p:cNvSpPr/>
          <p:nvPr/>
        </p:nvSpPr>
        <p:spPr>
          <a:xfrm>
            <a:off x="2178994" y="2405161"/>
            <a:ext cx="271243" cy="284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xmlns="" id="{AD32E20A-F3BF-4DCA-A16E-6AF86358AB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2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ECADACF-B1CE-4E7D-81B9-A3CA4247A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378" y="0"/>
            <a:ext cx="7237244" cy="6858000"/>
          </a:xfrm>
          <a:prstGeom prst="rect">
            <a:avLst/>
          </a:prstGeom>
        </p:spPr>
      </p:pic>
      <p:sp>
        <p:nvSpPr>
          <p:cNvPr id="12" name="Arrow: Bent-Up 11">
            <a:extLst>
              <a:ext uri="{FF2B5EF4-FFF2-40B4-BE49-F238E27FC236}">
                <a16:creationId xmlns:a16="http://schemas.microsoft.com/office/drawing/2014/main" xmlns="" id="{771F432D-5C64-4A2A-96D6-46C4BEF73DD3}"/>
              </a:ext>
            </a:extLst>
          </p:cNvPr>
          <p:cNvSpPr/>
          <p:nvPr/>
        </p:nvSpPr>
        <p:spPr>
          <a:xfrm flipH="1">
            <a:off x="3505199" y="2416499"/>
            <a:ext cx="424542" cy="865919"/>
          </a:xfrm>
          <a:prstGeom prst="bentUpArrow">
            <a:avLst>
              <a:gd name="adj1" fmla="val 0"/>
              <a:gd name="adj2" fmla="val 10106"/>
              <a:gd name="adj3" fmla="val 25000"/>
            </a:avLst>
          </a:prstGeom>
          <a:solidFill>
            <a:srgbClr val="07CBA2"/>
          </a:solidFill>
          <a:ln>
            <a:solidFill>
              <a:srgbClr val="07CB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0D42E91-003C-4499-BC85-678E41AEAC54}"/>
              </a:ext>
            </a:extLst>
          </p:cNvPr>
          <p:cNvSpPr/>
          <p:nvPr/>
        </p:nvSpPr>
        <p:spPr>
          <a:xfrm>
            <a:off x="3984172" y="2955847"/>
            <a:ext cx="1817915" cy="609600"/>
          </a:xfrm>
          <a:prstGeom prst="rect">
            <a:avLst/>
          </a:prstGeom>
          <a:solidFill>
            <a:srgbClr val="07CBA2"/>
          </a:solidFill>
          <a:ln>
            <a:solidFill>
              <a:srgbClr val="07CB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Cliquez ici afin de d’accéder à la page d’enrôlement</a:t>
            </a:r>
          </a:p>
        </p:txBody>
      </p:sp>
    </p:spTree>
    <p:extLst>
      <p:ext uri="{BB962C8B-B14F-4D97-AF65-F5344CB8AC3E}">
        <p14:creationId xmlns:p14="http://schemas.microsoft.com/office/powerpoint/2010/main" val="124939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41636B7-67CA-4866-9B8B-D7A6E48F8086}"/>
              </a:ext>
            </a:extLst>
          </p:cNvPr>
          <p:cNvGrpSpPr/>
          <p:nvPr/>
        </p:nvGrpSpPr>
        <p:grpSpPr>
          <a:xfrm>
            <a:off x="3459744" y="4628734"/>
            <a:ext cx="542683" cy="881480"/>
            <a:chOff x="3362918" y="4527133"/>
            <a:chExt cx="542683" cy="881480"/>
          </a:xfrm>
        </p:grpSpPr>
        <p:sp>
          <p:nvSpPr>
            <p:cNvPr id="22" name="Arrow: Bent-Up 21">
              <a:extLst>
                <a:ext uri="{FF2B5EF4-FFF2-40B4-BE49-F238E27FC236}">
                  <a16:creationId xmlns:a16="http://schemas.microsoft.com/office/drawing/2014/main" xmlns="" id="{03EA91FC-54C9-4585-9795-532A7BDFEC9E}"/>
                </a:ext>
              </a:extLst>
            </p:cNvPr>
            <p:cNvSpPr/>
            <p:nvPr/>
          </p:nvSpPr>
          <p:spPr>
            <a:xfrm flipH="1">
              <a:off x="3383238" y="4537293"/>
              <a:ext cx="522363" cy="871320"/>
            </a:xfrm>
            <a:prstGeom prst="bentUpArrow">
              <a:avLst>
                <a:gd name="adj1" fmla="val 0"/>
                <a:gd name="adj2" fmla="val 8467"/>
                <a:gd name="adj3" fmla="val 13330"/>
              </a:avLst>
            </a:prstGeom>
            <a:solidFill>
              <a:srgbClr val="07CBA2"/>
            </a:solidFill>
            <a:ln>
              <a:solidFill>
                <a:srgbClr val="07CB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xmlns="" id="{99F208FB-1E26-4983-A272-FBBF4C4BF81D}"/>
                </a:ext>
              </a:extLst>
            </p:cNvPr>
            <p:cNvSpPr/>
            <p:nvPr/>
          </p:nvSpPr>
          <p:spPr>
            <a:xfrm>
              <a:off x="3362918" y="4527133"/>
              <a:ext cx="138138" cy="120623"/>
            </a:xfrm>
            <a:prstGeom prst="triangle">
              <a:avLst/>
            </a:prstGeom>
            <a:solidFill>
              <a:srgbClr val="07CBA2"/>
            </a:solidFill>
            <a:ln>
              <a:solidFill>
                <a:srgbClr val="07CB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41C64A6-70A1-4443-8241-CC1D46803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843" y="781124"/>
            <a:ext cx="8572157" cy="5439750"/>
          </a:xfrm>
          <a:prstGeom prst="rect">
            <a:avLst/>
          </a:prstGeom>
        </p:spPr>
      </p:pic>
      <p:sp>
        <p:nvSpPr>
          <p:cNvPr id="13" name="Arrow: Bent-Up 21">
            <a:extLst>
              <a:ext uri="{FF2B5EF4-FFF2-40B4-BE49-F238E27FC236}">
                <a16:creationId xmlns:a16="http://schemas.microsoft.com/office/drawing/2014/main" xmlns="" id="{35963464-CFCA-451B-95C6-1747BE23EB7A}"/>
              </a:ext>
            </a:extLst>
          </p:cNvPr>
          <p:cNvSpPr/>
          <p:nvPr/>
        </p:nvSpPr>
        <p:spPr>
          <a:xfrm rot="16200000">
            <a:off x="6042405" y="2992738"/>
            <a:ext cx="220999" cy="3513310"/>
          </a:xfrm>
          <a:prstGeom prst="bentUpArrow">
            <a:avLst>
              <a:gd name="adj1" fmla="val 0"/>
              <a:gd name="adj2" fmla="val 31110"/>
              <a:gd name="adj3" fmla="val 50000"/>
            </a:avLst>
          </a:prstGeom>
          <a:solidFill>
            <a:srgbClr val="07CBA2"/>
          </a:solidFill>
          <a:ln>
            <a:solidFill>
              <a:srgbClr val="07CB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E7A7DD4-B75F-44DC-B667-B8C745E1C42E}"/>
              </a:ext>
            </a:extLst>
          </p:cNvPr>
          <p:cNvSpPr/>
          <p:nvPr/>
        </p:nvSpPr>
        <p:spPr>
          <a:xfrm flipH="1">
            <a:off x="6981535" y="4859893"/>
            <a:ext cx="1856047" cy="609807"/>
          </a:xfrm>
          <a:prstGeom prst="rect">
            <a:avLst/>
          </a:prstGeom>
          <a:solidFill>
            <a:srgbClr val="07CBA2"/>
          </a:solidFill>
          <a:ln>
            <a:solidFill>
              <a:srgbClr val="07CB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Cliquez ici afin de démarrer le parcours d’enrôlement</a:t>
            </a:r>
          </a:p>
        </p:txBody>
      </p:sp>
    </p:spTree>
    <p:extLst>
      <p:ext uri="{BB962C8B-B14F-4D97-AF65-F5344CB8AC3E}">
        <p14:creationId xmlns:p14="http://schemas.microsoft.com/office/powerpoint/2010/main" val="7761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AC44A83-9182-4918-9D22-887403444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917" y="361632"/>
            <a:ext cx="9915276" cy="6010477"/>
          </a:xfrm>
          <a:prstGeom prst="rect">
            <a:avLst/>
          </a:prstGeom>
        </p:spPr>
      </p:pic>
      <p:cxnSp>
        <p:nvCxnSpPr>
          <p:cNvPr id="35" name="Straight Arrow Connector 45">
            <a:extLst>
              <a:ext uri="{FF2B5EF4-FFF2-40B4-BE49-F238E27FC236}">
                <a16:creationId xmlns:a16="http://schemas.microsoft.com/office/drawing/2014/main" xmlns="" id="{A6755923-4DD8-4615-B2F2-A6046D97CE0A}"/>
              </a:ext>
            </a:extLst>
          </p:cNvPr>
          <p:cNvCxnSpPr/>
          <p:nvPr/>
        </p:nvCxnSpPr>
        <p:spPr>
          <a:xfrm flipH="1">
            <a:off x="9050144" y="5017262"/>
            <a:ext cx="827314" cy="0"/>
          </a:xfrm>
          <a:prstGeom prst="straightConnector1">
            <a:avLst/>
          </a:prstGeom>
          <a:ln>
            <a:solidFill>
              <a:srgbClr val="07CB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1FF55826-D957-455B-BFB9-A41277EAD250}"/>
              </a:ext>
            </a:extLst>
          </p:cNvPr>
          <p:cNvSpPr/>
          <p:nvPr/>
        </p:nvSpPr>
        <p:spPr>
          <a:xfrm>
            <a:off x="8422342" y="2470004"/>
            <a:ext cx="1774371" cy="609600"/>
          </a:xfrm>
          <a:prstGeom prst="rect">
            <a:avLst/>
          </a:prstGeom>
          <a:solidFill>
            <a:srgbClr val="F0B323"/>
          </a:solidFill>
          <a:ln>
            <a:solidFill>
              <a:srgbClr val="07CB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1. Renseignez ces champs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04065A5-BFCE-4CCB-A5A1-C8B8C7E0B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710" y="3757754"/>
            <a:ext cx="2936291" cy="1552504"/>
          </a:xfrm>
          <a:prstGeom prst="rect">
            <a:avLst/>
          </a:prstGeom>
        </p:spPr>
      </p:pic>
      <p:grpSp>
        <p:nvGrpSpPr>
          <p:cNvPr id="23" name="Group 41">
            <a:extLst>
              <a:ext uri="{FF2B5EF4-FFF2-40B4-BE49-F238E27FC236}">
                <a16:creationId xmlns:a16="http://schemas.microsoft.com/office/drawing/2014/main" xmlns="" id="{8C315E4D-3D99-40D9-8A62-1F034ED14325}"/>
              </a:ext>
            </a:extLst>
          </p:cNvPr>
          <p:cNvGrpSpPr/>
          <p:nvPr/>
        </p:nvGrpSpPr>
        <p:grpSpPr>
          <a:xfrm>
            <a:off x="5478260" y="5329104"/>
            <a:ext cx="3586245" cy="1016909"/>
            <a:chOff x="5478260" y="5408715"/>
            <a:chExt cx="3586245" cy="101690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9B9AFA7-DB12-4816-B3CC-7B9498D84FF6}"/>
                </a:ext>
              </a:extLst>
            </p:cNvPr>
            <p:cNvSpPr/>
            <p:nvPr/>
          </p:nvSpPr>
          <p:spPr>
            <a:xfrm>
              <a:off x="5478260" y="6075001"/>
              <a:ext cx="2069371" cy="350623"/>
            </a:xfrm>
            <a:prstGeom prst="rect">
              <a:avLst/>
            </a:prstGeom>
            <a:solidFill>
              <a:srgbClr val="07CBA2"/>
            </a:solidFill>
            <a:ln>
              <a:solidFill>
                <a:srgbClr val="07CB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</a:rPr>
                <a:t>4. Cliquez ici afin de continuer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678975FF-2749-481A-904A-5643B6CFE76B}"/>
                </a:ext>
              </a:extLst>
            </p:cNvPr>
            <p:cNvSpPr/>
            <p:nvPr/>
          </p:nvSpPr>
          <p:spPr>
            <a:xfrm>
              <a:off x="7937831" y="5408715"/>
              <a:ext cx="1126674" cy="609600"/>
            </a:xfrm>
            <a:prstGeom prst="rect">
              <a:avLst/>
            </a:prstGeom>
            <a:solidFill>
              <a:srgbClr val="07CBA2"/>
            </a:solidFill>
            <a:ln>
              <a:solidFill>
                <a:srgbClr val="07CB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</a:rPr>
                <a:t>3. Renseignez ce champ</a:t>
              </a:r>
            </a:p>
          </p:txBody>
        </p:sp>
      </p:grp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xmlns="" id="{F3B9AE42-CC1D-457A-8AC2-02959F3FAB14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4071068" y="6170702"/>
            <a:ext cx="1407192" cy="0"/>
          </a:xfrm>
          <a:prstGeom prst="straightConnector1">
            <a:avLst/>
          </a:prstGeom>
          <a:ln>
            <a:solidFill>
              <a:srgbClr val="07CB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xmlns="" id="{FE3605FB-C25C-4364-A405-7AE53BCE1C7F}"/>
              </a:ext>
            </a:extLst>
          </p:cNvPr>
          <p:cNvCxnSpPr>
            <a:cxnSpLocks/>
          </p:cNvCxnSpPr>
          <p:nvPr/>
        </p:nvCxnSpPr>
        <p:spPr>
          <a:xfrm flipH="1">
            <a:off x="4142631" y="2873400"/>
            <a:ext cx="3712079" cy="3065304"/>
          </a:xfrm>
          <a:prstGeom prst="straightConnector1">
            <a:avLst/>
          </a:prstGeom>
          <a:ln>
            <a:solidFill>
              <a:srgbClr val="07CB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xmlns="" id="{30837A17-9D10-4236-A468-A76E5D0BE0EC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4142631" y="4534006"/>
            <a:ext cx="3712079" cy="1404698"/>
          </a:xfrm>
          <a:prstGeom prst="straightConnector1">
            <a:avLst/>
          </a:prstGeom>
          <a:ln>
            <a:solidFill>
              <a:srgbClr val="07CB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xmlns="" id="{9C83575F-8389-43F9-A68B-2FB90EB46D30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6153436" y="5633904"/>
            <a:ext cx="1784395" cy="0"/>
          </a:xfrm>
          <a:prstGeom prst="straightConnector1">
            <a:avLst/>
          </a:prstGeom>
          <a:ln>
            <a:solidFill>
              <a:srgbClr val="07CB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19">
            <a:extLst>
              <a:ext uri="{FF2B5EF4-FFF2-40B4-BE49-F238E27FC236}">
                <a16:creationId xmlns:a16="http://schemas.microsoft.com/office/drawing/2014/main" xmlns="" id="{BF5B2A02-9C58-4EE6-A683-81B5559C5C4C}"/>
              </a:ext>
            </a:extLst>
          </p:cNvPr>
          <p:cNvCxnSpPr>
            <a:cxnSpLocks/>
            <a:stCxn id="38" idx="1"/>
          </p:cNvCxnSpPr>
          <p:nvPr/>
        </p:nvCxnSpPr>
        <p:spPr>
          <a:xfrm flipH="1" flipV="1">
            <a:off x="6162261" y="2200869"/>
            <a:ext cx="232439" cy="382067"/>
          </a:xfrm>
          <a:prstGeom prst="straightConnector1">
            <a:avLst/>
          </a:prstGeom>
          <a:ln>
            <a:solidFill>
              <a:srgbClr val="07CB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1C541134-E1E3-4B7D-A9F3-1CFB5ADB71A1}"/>
              </a:ext>
            </a:extLst>
          </p:cNvPr>
          <p:cNvSpPr/>
          <p:nvPr/>
        </p:nvSpPr>
        <p:spPr>
          <a:xfrm>
            <a:off x="6394700" y="2278136"/>
            <a:ext cx="1177201" cy="609600"/>
          </a:xfrm>
          <a:prstGeom prst="rect">
            <a:avLst/>
          </a:prstGeom>
          <a:solidFill>
            <a:srgbClr val="07CBA2"/>
          </a:solidFill>
          <a:ln>
            <a:solidFill>
              <a:srgbClr val="07CB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1. Renseignez ces champs</a:t>
            </a:r>
          </a:p>
        </p:txBody>
      </p:sp>
      <p:pic>
        <p:nvPicPr>
          <p:cNvPr id="43" name="Image 2">
            <a:extLst>
              <a:ext uri="{FF2B5EF4-FFF2-40B4-BE49-F238E27FC236}">
                <a16:creationId xmlns:a16="http://schemas.microsoft.com/office/drawing/2014/main" xmlns="" id="{F9E5D046-7DB6-43E4-B496-D7DEC0E01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4711" y="1930441"/>
            <a:ext cx="2936289" cy="1729715"/>
          </a:xfrm>
          <a:prstGeom prst="rect">
            <a:avLst/>
          </a:prstGeom>
        </p:spPr>
      </p:pic>
      <p:cxnSp>
        <p:nvCxnSpPr>
          <p:cNvPr id="31" name="Connecteur droit avec flèche 19">
            <a:extLst>
              <a:ext uri="{FF2B5EF4-FFF2-40B4-BE49-F238E27FC236}">
                <a16:creationId xmlns:a16="http://schemas.microsoft.com/office/drawing/2014/main" xmlns="" id="{02356F44-B892-452C-A884-CEAB424BCC2C}"/>
              </a:ext>
            </a:extLst>
          </p:cNvPr>
          <p:cNvCxnSpPr>
            <a:cxnSpLocks/>
            <a:stCxn id="38" idx="1"/>
          </p:cNvCxnSpPr>
          <p:nvPr/>
        </p:nvCxnSpPr>
        <p:spPr>
          <a:xfrm flipH="1">
            <a:off x="6153436" y="2582936"/>
            <a:ext cx="241264" cy="290464"/>
          </a:xfrm>
          <a:prstGeom prst="straightConnector1">
            <a:avLst/>
          </a:prstGeom>
          <a:ln>
            <a:solidFill>
              <a:srgbClr val="07CB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46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E4BF62-DDB3-4AA1-B119-A0B13CE63692}"/>
              </a:ext>
            </a:extLst>
          </p:cNvPr>
          <p:cNvSpPr txBox="1"/>
          <p:nvPr/>
        </p:nvSpPr>
        <p:spPr>
          <a:xfrm>
            <a:off x="2659097" y="2582613"/>
            <a:ext cx="83724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Calibri (Body)"/>
              </a:rPr>
              <a:t>Parcours d’enrôlement MES pour un majeur sans enfant</a:t>
            </a:r>
          </a:p>
          <a:p>
            <a:endParaRPr lang="fr-FR" sz="3200" dirty="0">
              <a:solidFill>
                <a:schemeClr val="bg1"/>
              </a:solidFill>
              <a:latin typeface="Calibri (Body)"/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Calibri (Body)"/>
              </a:rPr>
              <a:t>Authentification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A908DD6-26E7-4183-89E1-244038E9C6BE}"/>
              </a:ext>
            </a:extLst>
          </p:cNvPr>
          <p:cNvSpPr/>
          <p:nvPr/>
        </p:nvSpPr>
        <p:spPr>
          <a:xfrm>
            <a:off x="2178994" y="2405161"/>
            <a:ext cx="271243" cy="284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 (Body)"/>
            </a:endParaRP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xmlns="" id="{686C87FA-F7C7-4F4F-9DC6-25EDB10A2E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924DF45-A1B8-48CC-9BBD-A60466AD6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914" y="1033128"/>
            <a:ext cx="8926171" cy="479174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0ADC565-32FA-48B4-BD36-C005E1167156}"/>
              </a:ext>
            </a:extLst>
          </p:cNvPr>
          <p:cNvSpPr/>
          <p:nvPr/>
        </p:nvSpPr>
        <p:spPr>
          <a:xfrm>
            <a:off x="7568301" y="5090199"/>
            <a:ext cx="2069371" cy="609600"/>
          </a:xfrm>
          <a:prstGeom prst="rect">
            <a:avLst/>
          </a:prstGeom>
          <a:solidFill>
            <a:srgbClr val="07CBA2"/>
          </a:solidFill>
          <a:ln>
            <a:solidFill>
              <a:srgbClr val="07CB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Cliquez ici afin de continuer le processus d’enrôlement du profil principal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xmlns="" id="{06352EA8-5416-4501-B044-85EB8E755D5D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6818050" y="5394999"/>
            <a:ext cx="750251" cy="0"/>
          </a:xfrm>
          <a:prstGeom prst="straightConnector1">
            <a:avLst/>
          </a:prstGeom>
          <a:ln>
            <a:solidFill>
              <a:srgbClr val="07CB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9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E4B0CE3-990F-4ED7-92EE-873E72380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704" y="985496"/>
            <a:ext cx="8354591" cy="488700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93F1AFF-E330-4BE8-BFDF-263793F70D88}"/>
              </a:ext>
            </a:extLst>
          </p:cNvPr>
          <p:cNvGrpSpPr/>
          <p:nvPr/>
        </p:nvGrpSpPr>
        <p:grpSpPr>
          <a:xfrm>
            <a:off x="3555840" y="1963148"/>
            <a:ext cx="4916003" cy="1225272"/>
            <a:chOff x="2768885" y="1711331"/>
            <a:chExt cx="4916003" cy="1225272"/>
          </a:xfrm>
          <a:solidFill>
            <a:srgbClr val="07CBA2"/>
          </a:solidFill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xmlns="" id="{F5955454-D360-4B94-BDB9-4B1AE3D62FBA}"/>
                </a:ext>
              </a:extLst>
            </p:cNvPr>
            <p:cNvCxnSpPr>
              <a:cxnSpLocks/>
              <a:stCxn id="28" idx="1"/>
            </p:cNvCxnSpPr>
            <p:nvPr/>
          </p:nvCxnSpPr>
          <p:spPr>
            <a:xfrm flipH="1">
              <a:off x="2768885" y="2016131"/>
              <a:ext cx="3303639" cy="920472"/>
            </a:xfrm>
            <a:prstGeom prst="straightConnector1">
              <a:avLst/>
            </a:prstGeom>
            <a:grpFill/>
            <a:ln>
              <a:solidFill>
                <a:srgbClr val="07CB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36208B5-BDC2-494E-8083-06C4EF1E9C90}"/>
                </a:ext>
              </a:extLst>
            </p:cNvPr>
            <p:cNvSpPr/>
            <p:nvPr/>
          </p:nvSpPr>
          <p:spPr>
            <a:xfrm>
              <a:off x="6072524" y="1711331"/>
              <a:ext cx="1612364" cy="609600"/>
            </a:xfrm>
            <a:prstGeom prst="rect">
              <a:avLst/>
            </a:prstGeom>
            <a:grpFill/>
            <a:ln>
              <a:solidFill>
                <a:srgbClr val="07CB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</a:rPr>
                <a:t>1. Cliquez ici pour activer Mon espace santé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150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3375259-3672-4DCC-83A3-3A43535D2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993" y="733049"/>
            <a:ext cx="9050013" cy="539190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93F1AFF-E330-4BE8-BFDF-263793F70D88}"/>
              </a:ext>
            </a:extLst>
          </p:cNvPr>
          <p:cNvGrpSpPr/>
          <p:nvPr/>
        </p:nvGrpSpPr>
        <p:grpSpPr>
          <a:xfrm>
            <a:off x="3098307" y="1975980"/>
            <a:ext cx="6840917" cy="974394"/>
            <a:chOff x="3074831" y="1972738"/>
            <a:chExt cx="6840917" cy="974394"/>
          </a:xfrm>
          <a:solidFill>
            <a:srgbClr val="07CBA2"/>
          </a:solidFill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xmlns="" id="{F5955454-D360-4B94-BDB9-4B1AE3D62FBA}"/>
                </a:ext>
              </a:extLst>
            </p:cNvPr>
            <p:cNvCxnSpPr>
              <a:cxnSpLocks/>
              <a:stCxn id="28" idx="1"/>
            </p:cNvCxnSpPr>
            <p:nvPr/>
          </p:nvCxnSpPr>
          <p:spPr>
            <a:xfrm flipH="1">
              <a:off x="3074831" y="2277538"/>
              <a:ext cx="5228553" cy="669594"/>
            </a:xfrm>
            <a:prstGeom prst="straightConnector1">
              <a:avLst/>
            </a:prstGeom>
            <a:grpFill/>
            <a:ln>
              <a:solidFill>
                <a:srgbClr val="07CB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36208B5-BDC2-494E-8083-06C4EF1E9C90}"/>
                </a:ext>
              </a:extLst>
            </p:cNvPr>
            <p:cNvSpPr/>
            <p:nvPr/>
          </p:nvSpPr>
          <p:spPr>
            <a:xfrm>
              <a:off x="8303384" y="1972738"/>
              <a:ext cx="1612364" cy="609600"/>
            </a:xfrm>
            <a:prstGeom prst="rect">
              <a:avLst/>
            </a:prstGeom>
            <a:grpFill/>
            <a:ln>
              <a:solidFill>
                <a:srgbClr val="07CB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</a:rPr>
                <a:t>1. Cliquez ici pour activer Mon espace santé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8BE32E4-8A23-490E-9DB5-FB3E74FD2D08}"/>
              </a:ext>
            </a:extLst>
          </p:cNvPr>
          <p:cNvSpPr/>
          <p:nvPr/>
        </p:nvSpPr>
        <p:spPr>
          <a:xfrm>
            <a:off x="5867526" y="5645570"/>
            <a:ext cx="2069371" cy="346143"/>
          </a:xfrm>
          <a:prstGeom prst="rect">
            <a:avLst/>
          </a:prstGeom>
          <a:solidFill>
            <a:srgbClr val="07CBA2"/>
          </a:solidFill>
          <a:ln>
            <a:solidFill>
              <a:srgbClr val="07CB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2. Cliquez ici afin de continuer</a:t>
            </a:r>
          </a:p>
        </p:txBody>
      </p:sp>
      <p:cxnSp>
        <p:nvCxnSpPr>
          <p:cNvPr id="23" name="Straight Arrow Connector 26">
            <a:extLst>
              <a:ext uri="{FF2B5EF4-FFF2-40B4-BE49-F238E27FC236}">
                <a16:creationId xmlns:a16="http://schemas.microsoft.com/office/drawing/2014/main" xmlns="" id="{DD589324-9CC7-4061-A1DB-8AC7E8221BCB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3942832" y="5818642"/>
            <a:ext cx="1924694" cy="16267"/>
          </a:xfrm>
          <a:prstGeom prst="straightConnector1">
            <a:avLst/>
          </a:prstGeom>
          <a:solidFill>
            <a:srgbClr val="07CBA2"/>
          </a:solidFill>
          <a:ln>
            <a:solidFill>
              <a:srgbClr val="07CB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57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EC55AF1-01AC-46D6-8DA6-239A65EF2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923" y="612558"/>
            <a:ext cx="8389398" cy="5504091"/>
          </a:xfrm>
          <a:prstGeom prst="rect">
            <a:avLst/>
          </a:prstGeom>
        </p:spPr>
      </p:pic>
      <p:sp>
        <p:nvSpPr>
          <p:cNvPr id="12" name="Arrow: Bent-Up 11">
            <a:extLst>
              <a:ext uri="{FF2B5EF4-FFF2-40B4-BE49-F238E27FC236}">
                <a16:creationId xmlns:a16="http://schemas.microsoft.com/office/drawing/2014/main" xmlns="" id="{683576EB-B521-4F0B-BA63-7123390A794F}"/>
              </a:ext>
            </a:extLst>
          </p:cNvPr>
          <p:cNvSpPr/>
          <p:nvPr/>
        </p:nvSpPr>
        <p:spPr>
          <a:xfrm flipH="1">
            <a:off x="3065333" y="5298880"/>
            <a:ext cx="1078416" cy="286282"/>
          </a:xfrm>
          <a:prstGeom prst="bentUpArrow">
            <a:avLst>
              <a:gd name="adj1" fmla="val 0"/>
              <a:gd name="adj2" fmla="val 25000"/>
              <a:gd name="adj3" fmla="val 25000"/>
            </a:avLst>
          </a:prstGeom>
          <a:solidFill>
            <a:srgbClr val="07CBA2"/>
          </a:solidFill>
          <a:ln>
            <a:solidFill>
              <a:srgbClr val="07CB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8F00687-6410-41A1-88C9-BC269267870D}"/>
              </a:ext>
            </a:extLst>
          </p:cNvPr>
          <p:cNvSpPr/>
          <p:nvPr/>
        </p:nvSpPr>
        <p:spPr>
          <a:xfrm>
            <a:off x="4198180" y="5388077"/>
            <a:ext cx="2069371" cy="363090"/>
          </a:xfrm>
          <a:prstGeom prst="rect">
            <a:avLst/>
          </a:prstGeom>
          <a:solidFill>
            <a:srgbClr val="07CBA2"/>
          </a:solidFill>
          <a:ln>
            <a:solidFill>
              <a:srgbClr val="07CB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Cliquez ici afin de continuer</a:t>
            </a:r>
          </a:p>
        </p:txBody>
      </p:sp>
    </p:spTree>
    <p:extLst>
      <p:ext uri="{BB962C8B-B14F-4D97-AF65-F5344CB8AC3E}">
        <p14:creationId xmlns:p14="http://schemas.microsoft.com/office/powerpoint/2010/main" val="26381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DDD932AC-C406-4324-93F8-AAE6F5334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71" y="408373"/>
            <a:ext cx="10802858" cy="5690587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F622684D-EF12-48BE-BD3D-9E2543032949}"/>
              </a:ext>
            </a:extLst>
          </p:cNvPr>
          <p:cNvSpPr/>
          <p:nvPr/>
        </p:nvSpPr>
        <p:spPr>
          <a:xfrm>
            <a:off x="3850301" y="5655056"/>
            <a:ext cx="2050737" cy="357869"/>
          </a:xfrm>
          <a:prstGeom prst="rect">
            <a:avLst/>
          </a:prstGeom>
          <a:solidFill>
            <a:srgbClr val="07CBA2"/>
          </a:solidFill>
          <a:ln>
            <a:solidFill>
              <a:srgbClr val="07CB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4. Cliquez ici afin de continuer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671982F4-666E-4B9F-8D56-35040951D4C5}"/>
              </a:ext>
            </a:extLst>
          </p:cNvPr>
          <p:cNvSpPr/>
          <p:nvPr/>
        </p:nvSpPr>
        <p:spPr>
          <a:xfrm>
            <a:off x="7990618" y="4503461"/>
            <a:ext cx="1624294" cy="462117"/>
          </a:xfrm>
          <a:prstGeom prst="rect">
            <a:avLst/>
          </a:prstGeom>
          <a:solidFill>
            <a:srgbClr val="07CBA2"/>
          </a:solidFill>
          <a:ln>
            <a:solidFill>
              <a:srgbClr val="07CB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3. Ressaisissez votre mot de passe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EB831BF7-5068-4811-B8C3-3922596E5D28}"/>
              </a:ext>
            </a:extLst>
          </p:cNvPr>
          <p:cNvSpPr/>
          <p:nvPr/>
        </p:nvSpPr>
        <p:spPr>
          <a:xfrm>
            <a:off x="7990618" y="3429000"/>
            <a:ext cx="1624294" cy="462117"/>
          </a:xfrm>
          <a:prstGeom prst="rect">
            <a:avLst/>
          </a:prstGeom>
          <a:solidFill>
            <a:srgbClr val="07CBA2"/>
          </a:solidFill>
          <a:ln>
            <a:solidFill>
              <a:srgbClr val="07CB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2. Saisissez votre mot de passe 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CAA8FF74-D297-4EA8-89E4-5E5928962211}"/>
              </a:ext>
            </a:extLst>
          </p:cNvPr>
          <p:cNvCxnSpPr>
            <a:cxnSpLocks/>
          </p:cNvCxnSpPr>
          <p:nvPr/>
        </p:nvCxnSpPr>
        <p:spPr>
          <a:xfrm flipH="1">
            <a:off x="8372209" y="2627782"/>
            <a:ext cx="7450" cy="0"/>
          </a:xfrm>
          <a:prstGeom prst="straightConnector1">
            <a:avLst/>
          </a:prstGeom>
          <a:ln>
            <a:solidFill>
              <a:srgbClr val="F0B3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73A4AE61-F74C-4BFD-A330-523ADFCE2FA9}"/>
              </a:ext>
            </a:extLst>
          </p:cNvPr>
          <p:cNvSpPr/>
          <p:nvPr/>
        </p:nvSpPr>
        <p:spPr>
          <a:xfrm>
            <a:off x="7958100" y="2455917"/>
            <a:ext cx="1624294" cy="462117"/>
          </a:xfrm>
          <a:prstGeom prst="rect">
            <a:avLst/>
          </a:prstGeom>
          <a:solidFill>
            <a:srgbClr val="07CBA2"/>
          </a:solidFill>
          <a:ln>
            <a:solidFill>
              <a:srgbClr val="07CB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1. Saisissez votre identifiant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E0A84673-BA92-4350-854A-2BE89BAE0EF5}"/>
              </a:ext>
            </a:extLst>
          </p:cNvPr>
          <p:cNvCxnSpPr>
            <a:cxnSpLocks/>
          </p:cNvCxnSpPr>
          <p:nvPr/>
        </p:nvCxnSpPr>
        <p:spPr>
          <a:xfrm flipH="1">
            <a:off x="7133642" y="4696170"/>
            <a:ext cx="830156" cy="0"/>
          </a:xfrm>
          <a:prstGeom prst="straightConnector1">
            <a:avLst/>
          </a:prstGeom>
          <a:ln>
            <a:solidFill>
              <a:srgbClr val="07CB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741AC88B-D1F4-4F81-9046-51E753FFC39E}"/>
              </a:ext>
            </a:extLst>
          </p:cNvPr>
          <p:cNvCxnSpPr>
            <a:cxnSpLocks/>
          </p:cNvCxnSpPr>
          <p:nvPr/>
        </p:nvCxnSpPr>
        <p:spPr>
          <a:xfrm flipH="1">
            <a:off x="7206011" y="3613337"/>
            <a:ext cx="830156" cy="0"/>
          </a:xfrm>
          <a:prstGeom prst="straightConnector1">
            <a:avLst/>
          </a:prstGeom>
          <a:ln>
            <a:solidFill>
              <a:srgbClr val="07CB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36B260CC-8058-4017-95A3-43C18A225695}"/>
              </a:ext>
            </a:extLst>
          </p:cNvPr>
          <p:cNvCxnSpPr>
            <a:cxnSpLocks/>
          </p:cNvCxnSpPr>
          <p:nvPr/>
        </p:nvCxnSpPr>
        <p:spPr>
          <a:xfrm flipH="1">
            <a:off x="7160462" y="2652060"/>
            <a:ext cx="830156" cy="0"/>
          </a:xfrm>
          <a:prstGeom prst="straightConnector1">
            <a:avLst/>
          </a:prstGeom>
          <a:ln>
            <a:solidFill>
              <a:srgbClr val="07CB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49">
            <a:extLst>
              <a:ext uri="{FF2B5EF4-FFF2-40B4-BE49-F238E27FC236}">
                <a16:creationId xmlns:a16="http://schemas.microsoft.com/office/drawing/2014/main" xmlns="" id="{FE6DA5C2-6572-4D8D-A91A-C15A5BD78648}"/>
              </a:ext>
            </a:extLst>
          </p:cNvPr>
          <p:cNvCxnSpPr>
            <a:cxnSpLocks/>
          </p:cNvCxnSpPr>
          <p:nvPr/>
        </p:nvCxnSpPr>
        <p:spPr>
          <a:xfrm flipH="1">
            <a:off x="3095782" y="5833991"/>
            <a:ext cx="830156" cy="0"/>
          </a:xfrm>
          <a:prstGeom prst="straightConnector1">
            <a:avLst/>
          </a:prstGeom>
          <a:ln>
            <a:solidFill>
              <a:srgbClr val="07CB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81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5504E64E-CE35-4EBB-8897-00184A953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56" y="667813"/>
            <a:ext cx="10537794" cy="552237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C19930D-9880-47F8-A5A7-D97F5C90D1EF}"/>
              </a:ext>
            </a:extLst>
          </p:cNvPr>
          <p:cNvSpPr/>
          <p:nvPr/>
        </p:nvSpPr>
        <p:spPr>
          <a:xfrm>
            <a:off x="8932050" y="4521516"/>
            <a:ext cx="2069371" cy="609600"/>
          </a:xfrm>
          <a:prstGeom prst="rect">
            <a:avLst/>
          </a:prstGeom>
          <a:solidFill>
            <a:srgbClr val="07CBA2"/>
          </a:solidFill>
          <a:ln>
            <a:solidFill>
              <a:srgbClr val="07CB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Sélectionner un profil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rattaché afin de l’activer </a:t>
            </a:r>
          </a:p>
        </p:txBody>
      </p:sp>
      <p:cxnSp>
        <p:nvCxnSpPr>
          <p:cNvPr id="20" name="Straight Arrow Connector 51">
            <a:extLst>
              <a:ext uri="{FF2B5EF4-FFF2-40B4-BE49-F238E27FC236}">
                <a16:creationId xmlns:a16="http://schemas.microsoft.com/office/drawing/2014/main" xmlns="" id="{70380FF4-DB29-4265-84DB-608AC29B051A}"/>
              </a:ext>
            </a:extLst>
          </p:cNvPr>
          <p:cNvCxnSpPr>
            <a:cxnSpLocks/>
          </p:cNvCxnSpPr>
          <p:nvPr/>
        </p:nvCxnSpPr>
        <p:spPr>
          <a:xfrm flipH="1">
            <a:off x="8060924" y="4832830"/>
            <a:ext cx="871126" cy="857756"/>
          </a:xfrm>
          <a:prstGeom prst="straightConnector1">
            <a:avLst/>
          </a:prstGeom>
          <a:ln>
            <a:solidFill>
              <a:srgbClr val="07CB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51">
            <a:extLst>
              <a:ext uri="{FF2B5EF4-FFF2-40B4-BE49-F238E27FC236}">
                <a16:creationId xmlns:a16="http://schemas.microsoft.com/office/drawing/2014/main" xmlns="" id="{8A29C6C3-85F3-4029-B4F3-8746BF39B247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6320901" y="4826316"/>
            <a:ext cx="2611149" cy="864270"/>
          </a:xfrm>
          <a:prstGeom prst="straightConnector1">
            <a:avLst/>
          </a:prstGeom>
          <a:ln>
            <a:solidFill>
              <a:srgbClr val="07CB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51">
            <a:extLst>
              <a:ext uri="{FF2B5EF4-FFF2-40B4-BE49-F238E27FC236}">
                <a16:creationId xmlns:a16="http://schemas.microsoft.com/office/drawing/2014/main" xmlns="" id="{5A4EF707-9034-492F-9D99-0574E14E9C97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4579766" y="4826316"/>
            <a:ext cx="4352284" cy="864270"/>
          </a:xfrm>
          <a:prstGeom prst="straightConnector1">
            <a:avLst/>
          </a:prstGeom>
          <a:ln>
            <a:solidFill>
              <a:srgbClr val="07CB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51">
            <a:extLst>
              <a:ext uri="{FF2B5EF4-FFF2-40B4-BE49-F238E27FC236}">
                <a16:creationId xmlns:a16="http://schemas.microsoft.com/office/drawing/2014/main" xmlns="" id="{D685B49C-9410-4B04-846F-AB10835281C5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2510395" y="4826316"/>
            <a:ext cx="6421655" cy="739983"/>
          </a:xfrm>
          <a:prstGeom prst="straightConnector1">
            <a:avLst/>
          </a:prstGeom>
          <a:ln>
            <a:solidFill>
              <a:srgbClr val="07CB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51">
            <a:extLst>
              <a:ext uri="{FF2B5EF4-FFF2-40B4-BE49-F238E27FC236}">
                <a16:creationId xmlns:a16="http://schemas.microsoft.com/office/drawing/2014/main" xmlns="" id="{8B63DA30-51C8-4EEE-9FD5-1F18A4A7B807}"/>
              </a:ext>
            </a:extLst>
          </p:cNvPr>
          <p:cNvCxnSpPr>
            <a:cxnSpLocks/>
            <a:stCxn id="16" idx="1"/>
          </p:cNvCxnSpPr>
          <p:nvPr/>
        </p:nvCxnSpPr>
        <p:spPr>
          <a:xfrm>
            <a:off x="8932050" y="4826316"/>
            <a:ext cx="1099717" cy="864270"/>
          </a:xfrm>
          <a:prstGeom prst="straightConnector1">
            <a:avLst/>
          </a:prstGeom>
          <a:ln>
            <a:solidFill>
              <a:srgbClr val="07CB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6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E4BF62-DDB3-4AA1-B119-A0B13CE63692}"/>
              </a:ext>
            </a:extLst>
          </p:cNvPr>
          <p:cNvSpPr txBox="1"/>
          <p:nvPr/>
        </p:nvSpPr>
        <p:spPr>
          <a:xfrm>
            <a:off x="2638793" y="2405161"/>
            <a:ext cx="90087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Parcours d’enrôlement MES pour un parent qui s’enrôle avant ses enfants</a:t>
            </a:r>
          </a:p>
          <a:p>
            <a:endParaRPr lang="fr-FR" sz="3200" dirty="0">
              <a:solidFill>
                <a:schemeClr val="bg1"/>
              </a:solidFill>
            </a:endParaRPr>
          </a:p>
          <a:p>
            <a:r>
              <a:rPr lang="fr-FR" sz="3200" b="1" dirty="0">
                <a:solidFill>
                  <a:schemeClr val="bg1"/>
                </a:solidFill>
              </a:rPr>
              <a:t>Enrôlement enfant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A6F824D-AF88-4E60-9826-229DC26D4810}"/>
              </a:ext>
            </a:extLst>
          </p:cNvPr>
          <p:cNvSpPr/>
          <p:nvPr/>
        </p:nvSpPr>
        <p:spPr>
          <a:xfrm>
            <a:off x="2178994" y="2405161"/>
            <a:ext cx="271243" cy="284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xmlns="" id="{0B9D0F03-800B-48DE-8249-26DB4AFDBA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33068EBF-3C83-4F84-97D6-69507CCF0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412" y="852127"/>
            <a:ext cx="8700116" cy="557530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6D6D172-1C53-4993-95C1-32E937476180}"/>
              </a:ext>
            </a:extLst>
          </p:cNvPr>
          <p:cNvSpPr/>
          <p:nvPr/>
        </p:nvSpPr>
        <p:spPr>
          <a:xfrm>
            <a:off x="8009983" y="5926915"/>
            <a:ext cx="2069371" cy="500517"/>
          </a:xfrm>
          <a:prstGeom prst="rect">
            <a:avLst/>
          </a:prstGeom>
          <a:solidFill>
            <a:srgbClr val="07CBA2"/>
          </a:solidFill>
          <a:ln>
            <a:solidFill>
              <a:srgbClr val="07CB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Cliquez ici afin d’activer un profil rattaché</a:t>
            </a:r>
          </a:p>
        </p:txBody>
      </p:sp>
      <p:cxnSp>
        <p:nvCxnSpPr>
          <p:cNvPr id="14" name="Straight Arrow Connector 51">
            <a:extLst>
              <a:ext uri="{FF2B5EF4-FFF2-40B4-BE49-F238E27FC236}">
                <a16:creationId xmlns:a16="http://schemas.microsoft.com/office/drawing/2014/main" xmlns="" id="{FD918A5F-6B38-4EF4-B192-FC2ADA060331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7528264" y="6177174"/>
            <a:ext cx="481719" cy="0"/>
          </a:xfrm>
          <a:prstGeom prst="straightConnector1">
            <a:avLst/>
          </a:prstGeom>
          <a:ln>
            <a:solidFill>
              <a:srgbClr val="07CB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65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CED1D9B6-C041-445E-8215-E675EE4A1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24" y="1761892"/>
            <a:ext cx="10402752" cy="33342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9974A29-F1B2-40FD-9CF7-787702DA2678}"/>
              </a:ext>
            </a:extLst>
          </p:cNvPr>
          <p:cNvGrpSpPr/>
          <p:nvPr/>
        </p:nvGrpSpPr>
        <p:grpSpPr>
          <a:xfrm>
            <a:off x="7359271" y="3315412"/>
            <a:ext cx="3075427" cy="556391"/>
            <a:chOff x="1579908" y="2944852"/>
            <a:chExt cx="3075427" cy="556391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11A507B1-AB7D-42E8-9D96-E8AF7A54CB72}"/>
                </a:ext>
              </a:extLst>
            </p:cNvPr>
            <p:cNvCxnSpPr/>
            <p:nvPr/>
          </p:nvCxnSpPr>
          <p:spPr>
            <a:xfrm flipH="1">
              <a:off x="1579908" y="3249652"/>
              <a:ext cx="827314" cy="0"/>
            </a:xfrm>
            <a:prstGeom prst="straightConnector1">
              <a:avLst/>
            </a:prstGeom>
            <a:ln>
              <a:solidFill>
                <a:srgbClr val="07CB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A1202969-587A-4237-B661-3A30D0F4AE44}"/>
                </a:ext>
              </a:extLst>
            </p:cNvPr>
            <p:cNvSpPr/>
            <p:nvPr/>
          </p:nvSpPr>
          <p:spPr>
            <a:xfrm>
              <a:off x="2418105" y="2944852"/>
              <a:ext cx="2237230" cy="556391"/>
            </a:xfrm>
            <a:prstGeom prst="rect">
              <a:avLst/>
            </a:prstGeom>
            <a:solidFill>
              <a:srgbClr val="07CBA2"/>
            </a:solidFill>
            <a:ln>
              <a:solidFill>
                <a:srgbClr val="07CB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</a:rPr>
                <a:t>1. Renseignez ce champ à l’aide du code provisoire  du courrier/email de l’enfant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6E5029F-269E-41BA-9C5C-DE120DD86F1E}"/>
              </a:ext>
            </a:extLst>
          </p:cNvPr>
          <p:cNvSpPr/>
          <p:nvPr/>
        </p:nvSpPr>
        <p:spPr>
          <a:xfrm>
            <a:off x="4309457" y="4423705"/>
            <a:ext cx="2069371" cy="609600"/>
          </a:xfrm>
          <a:prstGeom prst="rect">
            <a:avLst/>
          </a:prstGeom>
          <a:solidFill>
            <a:srgbClr val="07CBA2"/>
          </a:solidFill>
          <a:ln>
            <a:solidFill>
              <a:srgbClr val="07CB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2. Cliquez ici afin de valider le code provisoire</a:t>
            </a:r>
          </a:p>
        </p:txBody>
      </p:sp>
      <p:cxnSp>
        <p:nvCxnSpPr>
          <p:cNvPr id="16" name="Straight Arrow Connector 13">
            <a:extLst>
              <a:ext uri="{FF2B5EF4-FFF2-40B4-BE49-F238E27FC236}">
                <a16:creationId xmlns:a16="http://schemas.microsoft.com/office/drawing/2014/main" xmlns="" id="{1286C512-6B94-4917-87F1-57C3DA38443C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3019571" y="4728505"/>
            <a:ext cx="1289886" cy="0"/>
          </a:xfrm>
          <a:prstGeom prst="straightConnector1">
            <a:avLst/>
          </a:prstGeom>
          <a:ln>
            <a:solidFill>
              <a:srgbClr val="07CB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50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BE3D3F1-833B-487C-84B6-5194F497D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654" y="1857155"/>
            <a:ext cx="5496692" cy="314368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933943D-14C9-44A5-B4BA-07B6804F2E4E}"/>
              </a:ext>
            </a:extLst>
          </p:cNvPr>
          <p:cNvSpPr/>
          <p:nvPr/>
        </p:nvSpPr>
        <p:spPr>
          <a:xfrm>
            <a:off x="6645353" y="4082636"/>
            <a:ext cx="2069371" cy="382578"/>
          </a:xfrm>
          <a:prstGeom prst="rect">
            <a:avLst/>
          </a:prstGeom>
          <a:solidFill>
            <a:srgbClr val="07CBA2"/>
          </a:solidFill>
          <a:ln>
            <a:solidFill>
              <a:srgbClr val="07CB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1. Cliquez ici afin de continuer</a:t>
            </a:r>
          </a:p>
        </p:txBody>
      </p:sp>
      <p:cxnSp>
        <p:nvCxnSpPr>
          <p:cNvPr id="18" name="Straight Arrow Connector 13">
            <a:extLst>
              <a:ext uri="{FF2B5EF4-FFF2-40B4-BE49-F238E27FC236}">
                <a16:creationId xmlns:a16="http://schemas.microsoft.com/office/drawing/2014/main" xmlns="" id="{EB86B0C4-1E97-4D05-967D-745103A9AF1C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6096000" y="4273925"/>
            <a:ext cx="549353" cy="324708"/>
          </a:xfrm>
          <a:prstGeom prst="straightConnector1">
            <a:avLst/>
          </a:prstGeom>
          <a:ln>
            <a:solidFill>
              <a:srgbClr val="07CB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7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Bent-Up 16">
            <a:extLst>
              <a:ext uri="{FF2B5EF4-FFF2-40B4-BE49-F238E27FC236}">
                <a16:creationId xmlns:a16="http://schemas.microsoft.com/office/drawing/2014/main" xmlns="" id="{0E5BC457-8F08-4473-A88C-B8F798B2D8C3}"/>
              </a:ext>
            </a:extLst>
          </p:cNvPr>
          <p:cNvSpPr/>
          <p:nvPr/>
        </p:nvSpPr>
        <p:spPr>
          <a:xfrm flipH="1">
            <a:off x="3505199" y="4576938"/>
            <a:ext cx="424542" cy="865919"/>
          </a:xfrm>
          <a:prstGeom prst="bentUpArrow">
            <a:avLst>
              <a:gd name="adj1" fmla="val 0"/>
              <a:gd name="adj2" fmla="val 10106"/>
              <a:gd name="adj3" fmla="val 25000"/>
            </a:avLst>
          </a:prstGeom>
          <a:solidFill>
            <a:srgbClr val="F0B323"/>
          </a:solidFill>
          <a:ln>
            <a:solidFill>
              <a:srgbClr val="F0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7202F592-0D7F-4A2B-A1CD-EA3D3ED7FBE5}"/>
              </a:ext>
            </a:extLst>
          </p:cNvPr>
          <p:cNvSpPr/>
          <p:nvPr/>
        </p:nvSpPr>
        <p:spPr>
          <a:xfrm>
            <a:off x="3481248" y="4576938"/>
            <a:ext cx="138138" cy="120623"/>
          </a:xfrm>
          <a:prstGeom prst="triangle">
            <a:avLst/>
          </a:prstGeom>
          <a:solidFill>
            <a:srgbClr val="F0B323"/>
          </a:solidFill>
          <a:ln>
            <a:solidFill>
              <a:srgbClr val="F0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B26C1D6-897F-4A9B-A2C9-8B55CDE7F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378" y="0"/>
            <a:ext cx="7237244" cy="6858000"/>
          </a:xfrm>
          <a:prstGeom prst="rect">
            <a:avLst/>
          </a:prstGeom>
        </p:spPr>
      </p:pic>
      <p:sp>
        <p:nvSpPr>
          <p:cNvPr id="21" name="Arrow: Bent-Up 20">
            <a:extLst>
              <a:ext uri="{FF2B5EF4-FFF2-40B4-BE49-F238E27FC236}">
                <a16:creationId xmlns:a16="http://schemas.microsoft.com/office/drawing/2014/main" xmlns="" id="{7AAFB1C5-7F59-4545-9974-2CD4050421E9}"/>
              </a:ext>
            </a:extLst>
          </p:cNvPr>
          <p:cNvSpPr/>
          <p:nvPr/>
        </p:nvSpPr>
        <p:spPr>
          <a:xfrm flipH="1">
            <a:off x="3505199" y="2416499"/>
            <a:ext cx="424542" cy="865919"/>
          </a:xfrm>
          <a:prstGeom prst="bentUpArrow">
            <a:avLst>
              <a:gd name="adj1" fmla="val 0"/>
              <a:gd name="adj2" fmla="val 10106"/>
              <a:gd name="adj3" fmla="val 25000"/>
            </a:avLst>
          </a:prstGeom>
          <a:solidFill>
            <a:srgbClr val="F0B323"/>
          </a:solidFill>
          <a:ln>
            <a:solidFill>
              <a:srgbClr val="F0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500A7C3-7F2D-434D-B2DE-23830141372F}"/>
              </a:ext>
            </a:extLst>
          </p:cNvPr>
          <p:cNvSpPr/>
          <p:nvPr/>
        </p:nvSpPr>
        <p:spPr>
          <a:xfrm>
            <a:off x="3984172" y="2955847"/>
            <a:ext cx="1817915" cy="609600"/>
          </a:xfrm>
          <a:prstGeom prst="rect">
            <a:avLst/>
          </a:prstGeom>
          <a:solidFill>
            <a:srgbClr val="F0B323"/>
          </a:solidFill>
          <a:ln>
            <a:solidFill>
              <a:srgbClr val="F0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Cliquez ici afin d’accéder à la page d’enrôlement</a:t>
            </a:r>
          </a:p>
        </p:txBody>
      </p:sp>
      <p:sp>
        <p:nvSpPr>
          <p:cNvPr id="23" name="ZoneTexte 2">
            <a:extLst>
              <a:ext uri="{FF2B5EF4-FFF2-40B4-BE49-F238E27FC236}">
                <a16:creationId xmlns:a16="http://schemas.microsoft.com/office/drawing/2014/main" xmlns="" id="{4A6BCA9A-2158-4063-8022-D5E5473AF893}"/>
              </a:ext>
            </a:extLst>
          </p:cNvPr>
          <p:cNvSpPr txBox="1"/>
          <p:nvPr/>
        </p:nvSpPr>
        <p:spPr>
          <a:xfrm>
            <a:off x="910305" y="471167"/>
            <a:ext cx="541816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120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>
                <a:solidFill>
                  <a:srgbClr val="BB890D"/>
                </a:solidFill>
              </a:rPr>
              <a:t>Site internet  </a:t>
            </a:r>
            <a:r>
              <a:rPr lang="fr-FR" dirty="0">
                <a:solidFill>
                  <a:srgbClr val="BB890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www.monespacesante.fr</a:t>
            </a:r>
            <a:r>
              <a:rPr lang="fr-FR" dirty="0">
                <a:solidFill>
                  <a:srgbClr val="BB890D"/>
                </a:solidFill>
              </a:rPr>
              <a:t> accessible </a:t>
            </a:r>
          </a:p>
          <a:p>
            <a:r>
              <a:rPr lang="fr-FR" dirty="0">
                <a:solidFill>
                  <a:srgbClr val="BB890D"/>
                </a:solidFill>
              </a:rPr>
              <a:t>depuis un ordinateur ou un smartphone </a:t>
            </a:r>
          </a:p>
        </p:txBody>
      </p:sp>
    </p:spTree>
    <p:extLst>
      <p:ext uri="{BB962C8B-B14F-4D97-AF65-F5344CB8AC3E}">
        <p14:creationId xmlns:p14="http://schemas.microsoft.com/office/powerpoint/2010/main" val="243281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B53A11B-D19B-4CC0-9D32-5C5D0F896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256" y="347232"/>
            <a:ext cx="9221487" cy="616353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6CBE33F-D8A5-4F78-A3D7-BC0AC6DD703A}"/>
              </a:ext>
            </a:extLst>
          </p:cNvPr>
          <p:cNvGrpSpPr/>
          <p:nvPr/>
        </p:nvGrpSpPr>
        <p:grpSpPr>
          <a:xfrm>
            <a:off x="4723817" y="2963408"/>
            <a:ext cx="4162375" cy="3476311"/>
            <a:chOff x="4964599" y="3109886"/>
            <a:chExt cx="4162375" cy="3476311"/>
          </a:xfrm>
          <a:solidFill>
            <a:srgbClr val="07CBA2"/>
          </a:solidFill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A58F0A2E-25B9-4FE5-A8B0-A21BA1E82D37}"/>
                </a:ext>
              </a:extLst>
            </p:cNvPr>
            <p:cNvCxnSpPr>
              <a:cxnSpLocks/>
              <a:stCxn id="20" idx="1"/>
            </p:cNvCxnSpPr>
            <p:nvPr/>
          </p:nvCxnSpPr>
          <p:spPr>
            <a:xfrm flipH="1">
              <a:off x="6220964" y="3342682"/>
              <a:ext cx="1082706" cy="19044"/>
            </a:xfrm>
            <a:prstGeom prst="straightConnector1">
              <a:avLst/>
            </a:prstGeom>
            <a:grpFill/>
            <a:ln>
              <a:solidFill>
                <a:srgbClr val="07CB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755A8EF7-C3F2-43FF-8D84-BE4BBF58DE52}"/>
                </a:ext>
              </a:extLst>
            </p:cNvPr>
            <p:cNvSpPr/>
            <p:nvPr/>
          </p:nvSpPr>
          <p:spPr>
            <a:xfrm>
              <a:off x="7303670" y="3109886"/>
              <a:ext cx="1823304" cy="465591"/>
            </a:xfrm>
            <a:prstGeom prst="rect">
              <a:avLst/>
            </a:prstGeom>
            <a:grpFill/>
            <a:ln>
              <a:solidFill>
                <a:srgbClr val="07CB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</a:rPr>
                <a:t>1. Cliquez ici pour certifier être le représentant légal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7505A1F6-0975-4D1B-A0DF-B9326E1D0E6D}"/>
                </a:ext>
              </a:extLst>
            </p:cNvPr>
            <p:cNvSpPr/>
            <p:nvPr/>
          </p:nvSpPr>
          <p:spPr>
            <a:xfrm>
              <a:off x="4964599" y="6210698"/>
              <a:ext cx="2069371" cy="375499"/>
            </a:xfrm>
            <a:prstGeom prst="rect">
              <a:avLst/>
            </a:prstGeom>
            <a:grpFill/>
            <a:ln>
              <a:solidFill>
                <a:srgbClr val="07CB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</a:rPr>
                <a:t>2. Cliquez ici afin de continuer</a:t>
              </a:r>
            </a:p>
          </p:txBody>
        </p:sp>
      </p:grpSp>
      <p:cxnSp>
        <p:nvCxnSpPr>
          <p:cNvPr id="15" name="Straight Arrow Connector 18">
            <a:extLst>
              <a:ext uri="{FF2B5EF4-FFF2-40B4-BE49-F238E27FC236}">
                <a16:creationId xmlns:a16="http://schemas.microsoft.com/office/drawing/2014/main" xmlns="" id="{7B129CF3-4569-4917-AF1C-D298F5D83F37}"/>
              </a:ext>
            </a:extLst>
          </p:cNvPr>
          <p:cNvCxnSpPr>
            <a:cxnSpLocks/>
          </p:cNvCxnSpPr>
          <p:nvPr/>
        </p:nvCxnSpPr>
        <p:spPr>
          <a:xfrm flipH="1">
            <a:off x="3641111" y="6295990"/>
            <a:ext cx="1082706" cy="19044"/>
          </a:xfrm>
          <a:prstGeom prst="straightConnector1">
            <a:avLst/>
          </a:prstGeom>
          <a:solidFill>
            <a:srgbClr val="07CBA2"/>
          </a:solidFill>
          <a:ln>
            <a:solidFill>
              <a:srgbClr val="07CB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99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472EA4B8-2BA0-4E9C-8A4D-AC9F55871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03" y="816746"/>
            <a:ext cx="10164594" cy="52555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6CBE33F-D8A5-4F78-A3D7-BC0AC6DD703A}"/>
              </a:ext>
            </a:extLst>
          </p:cNvPr>
          <p:cNvGrpSpPr/>
          <p:nvPr/>
        </p:nvGrpSpPr>
        <p:grpSpPr>
          <a:xfrm>
            <a:off x="4244423" y="2690166"/>
            <a:ext cx="6580892" cy="3287251"/>
            <a:chOff x="4485205" y="2836644"/>
            <a:chExt cx="6580892" cy="3287251"/>
          </a:xfrm>
          <a:solidFill>
            <a:srgbClr val="07CBA2"/>
          </a:solidFill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A58F0A2E-25B9-4FE5-A8B0-A21BA1E82D37}"/>
                </a:ext>
              </a:extLst>
            </p:cNvPr>
            <p:cNvCxnSpPr>
              <a:cxnSpLocks/>
              <a:stCxn id="20" idx="1"/>
            </p:cNvCxnSpPr>
            <p:nvPr/>
          </p:nvCxnSpPr>
          <p:spPr>
            <a:xfrm flipH="1">
              <a:off x="7742415" y="3069440"/>
              <a:ext cx="1500378" cy="232795"/>
            </a:xfrm>
            <a:prstGeom prst="straightConnector1">
              <a:avLst/>
            </a:prstGeom>
            <a:grpFill/>
            <a:ln>
              <a:solidFill>
                <a:srgbClr val="07CB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755A8EF7-C3F2-43FF-8D84-BE4BBF58DE52}"/>
                </a:ext>
              </a:extLst>
            </p:cNvPr>
            <p:cNvSpPr/>
            <p:nvPr/>
          </p:nvSpPr>
          <p:spPr>
            <a:xfrm>
              <a:off x="9242793" y="2836644"/>
              <a:ext cx="1823304" cy="465591"/>
            </a:xfrm>
            <a:prstGeom prst="rect">
              <a:avLst/>
            </a:prstGeom>
            <a:grpFill/>
            <a:ln>
              <a:solidFill>
                <a:srgbClr val="07CB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</a:rPr>
                <a:t>1. Cliquez ici pour activer Mon espace santé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7505A1F6-0975-4D1B-A0DF-B9326E1D0E6D}"/>
                </a:ext>
              </a:extLst>
            </p:cNvPr>
            <p:cNvSpPr/>
            <p:nvPr/>
          </p:nvSpPr>
          <p:spPr>
            <a:xfrm>
              <a:off x="4485205" y="5748396"/>
              <a:ext cx="2069371" cy="375499"/>
            </a:xfrm>
            <a:prstGeom prst="rect">
              <a:avLst/>
            </a:prstGeom>
            <a:grpFill/>
            <a:ln>
              <a:solidFill>
                <a:srgbClr val="07CB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</a:rPr>
                <a:t>2. Cliquez ici afin de continuer</a:t>
              </a:r>
            </a:p>
          </p:txBody>
        </p:sp>
      </p:grpSp>
      <p:cxnSp>
        <p:nvCxnSpPr>
          <p:cNvPr id="18" name="Straight Arrow Connector 18">
            <a:extLst>
              <a:ext uri="{FF2B5EF4-FFF2-40B4-BE49-F238E27FC236}">
                <a16:creationId xmlns:a16="http://schemas.microsoft.com/office/drawing/2014/main" xmlns="" id="{206F1C03-6DAE-408E-98CA-06F56D44320C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3213717" y="5789668"/>
            <a:ext cx="1030706" cy="0"/>
          </a:xfrm>
          <a:prstGeom prst="straightConnector1">
            <a:avLst/>
          </a:prstGeom>
          <a:solidFill>
            <a:srgbClr val="07CBA2"/>
          </a:solidFill>
          <a:ln>
            <a:solidFill>
              <a:srgbClr val="07CB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3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CC58D20-83B0-45B6-9CD1-E043D76B1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546" y="497150"/>
            <a:ext cx="8468907" cy="585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E4BF62-DDB3-4AA1-B119-A0B13CE63692}"/>
              </a:ext>
            </a:extLst>
          </p:cNvPr>
          <p:cNvSpPr txBox="1"/>
          <p:nvPr/>
        </p:nvSpPr>
        <p:spPr>
          <a:xfrm>
            <a:off x="2709436" y="2405161"/>
            <a:ext cx="83724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Parcours d’enrôlement MES pour un parent qui s’enrôle après ses enfants</a:t>
            </a:r>
          </a:p>
          <a:p>
            <a:endParaRPr lang="fr-FR" sz="3200" dirty="0">
              <a:solidFill>
                <a:schemeClr val="bg1"/>
              </a:solidFill>
            </a:endParaRPr>
          </a:p>
          <a:p>
            <a:r>
              <a:rPr lang="fr-FR" sz="3200" b="1" dirty="0">
                <a:solidFill>
                  <a:schemeClr val="bg1"/>
                </a:solidFill>
              </a:rPr>
              <a:t>Authentification à l’aide du code de l’enfant</a:t>
            </a:r>
          </a:p>
          <a:p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82799FC-61AF-453F-8D98-9085E5FE12F1}"/>
              </a:ext>
            </a:extLst>
          </p:cNvPr>
          <p:cNvSpPr/>
          <p:nvPr/>
        </p:nvSpPr>
        <p:spPr>
          <a:xfrm>
            <a:off x="2178994" y="2405161"/>
            <a:ext cx="271243" cy="284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xmlns="" id="{FDE646F6-9951-457D-8649-3FF78FD642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3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615475D-018F-4CD3-8A2F-D2747ED87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432" y="481780"/>
            <a:ext cx="8367252" cy="5847021"/>
          </a:xfrm>
          <a:prstGeom prst="rect">
            <a:avLst/>
          </a:prstGeom>
        </p:spPr>
      </p:pic>
      <p:sp>
        <p:nvSpPr>
          <p:cNvPr id="13" name="Arrow: Bent-Up 12">
            <a:extLst>
              <a:ext uri="{FF2B5EF4-FFF2-40B4-BE49-F238E27FC236}">
                <a16:creationId xmlns:a16="http://schemas.microsoft.com/office/drawing/2014/main" xmlns="" id="{B9CE55CF-C9AA-4CC9-B052-FF642F7D5995}"/>
              </a:ext>
            </a:extLst>
          </p:cNvPr>
          <p:cNvSpPr/>
          <p:nvPr/>
        </p:nvSpPr>
        <p:spPr>
          <a:xfrm flipH="1">
            <a:off x="3505199" y="2416499"/>
            <a:ext cx="424542" cy="865919"/>
          </a:xfrm>
          <a:prstGeom prst="bentUpArrow">
            <a:avLst>
              <a:gd name="adj1" fmla="val 0"/>
              <a:gd name="adj2" fmla="val 10106"/>
              <a:gd name="adj3" fmla="val 25000"/>
            </a:avLst>
          </a:prstGeom>
          <a:solidFill>
            <a:srgbClr val="E11A81"/>
          </a:solidFill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8C24260-AFA8-49FD-B533-210F2CAF2F4B}"/>
              </a:ext>
            </a:extLst>
          </p:cNvPr>
          <p:cNvSpPr/>
          <p:nvPr/>
        </p:nvSpPr>
        <p:spPr>
          <a:xfrm>
            <a:off x="3984172" y="2955847"/>
            <a:ext cx="1817915" cy="609600"/>
          </a:xfrm>
          <a:prstGeom prst="rect">
            <a:avLst/>
          </a:prstGeom>
          <a:solidFill>
            <a:srgbClr val="E11A81"/>
          </a:solidFill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Cliquez ici afin de démarrer d’accéder à la page d’enrôlement</a:t>
            </a:r>
          </a:p>
        </p:txBody>
      </p:sp>
    </p:spTree>
    <p:extLst>
      <p:ext uri="{BB962C8B-B14F-4D97-AF65-F5344CB8AC3E}">
        <p14:creationId xmlns:p14="http://schemas.microsoft.com/office/powerpoint/2010/main" val="15922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E6A7749-5D59-40DE-86E6-89F4ADD80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838" y="758976"/>
            <a:ext cx="8581688" cy="537112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70F8885-2788-4F6B-84F4-F21CC8B739F0}"/>
              </a:ext>
            </a:extLst>
          </p:cNvPr>
          <p:cNvGrpSpPr/>
          <p:nvPr/>
        </p:nvGrpSpPr>
        <p:grpSpPr>
          <a:xfrm>
            <a:off x="3459744" y="4628734"/>
            <a:ext cx="2442434" cy="1162910"/>
            <a:chOff x="3362918" y="4527133"/>
            <a:chExt cx="2442434" cy="1162910"/>
          </a:xfrm>
          <a:solidFill>
            <a:srgbClr val="E11A81"/>
          </a:solidFill>
        </p:grpSpPr>
        <p:sp>
          <p:nvSpPr>
            <p:cNvPr id="13" name="Arrow: Bent-Up 12">
              <a:extLst>
                <a:ext uri="{FF2B5EF4-FFF2-40B4-BE49-F238E27FC236}">
                  <a16:creationId xmlns:a16="http://schemas.microsoft.com/office/drawing/2014/main" xmlns="" id="{7073A8DD-7176-41FA-ACDB-8EC6D51C8BB7}"/>
                </a:ext>
              </a:extLst>
            </p:cNvPr>
            <p:cNvSpPr/>
            <p:nvPr/>
          </p:nvSpPr>
          <p:spPr>
            <a:xfrm flipH="1">
              <a:off x="3383238" y="4537293"/>
              <a:ext cx="522363" cy="871320"/>
            </a:xfrm>
            <a:prstGeom prst="bentUpArrow">
              <a:avLst>
                <a:gd name="adj1" fmla="val 0"/>
                <a:gd name="adj2" fmla="val 8467"/>
                <a:gd name="adj3" fmla="val 13330"/>
              </a:avLst>
            </a:prstGeom>
            <a:grpFill/>
            <a:ln>
              <a:solidFill>
                <a:srgbClr val="E11A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3AC77C9-36F4-4AE3-A4D7-DC1FF64C85C2}"/>
                </a:ext>
              </a:extLst>
            </p:cNvPr>
            <p:cNvSpPr/>
            <p:nvPr/>
          </p:nvSpPr>
          <p:spPr>
            <a:xfrm>
              <a:off x="3949298" y="5076641"/>
              <a:ext cx="1856054" cy="613402"/>
            </a:xfrm>
            <a:prstGeom prst="rect">
              <a:avLst/>
            </a:prstGeom>
            <a:grpFill/>
            <a:ln>
              <a:solidFill>
                <a:srgbClr val="E11A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</a:rPr>
                <a:t>Cliquez ici afin de démarrer le parcours d’enrôlement de l’enfant</a:t>
              </a:r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4440E7A2-47EF-4388-BBA1-0BCE2651B31D}"/>
                </a:ext>
              </a:extLst>
            </p:cNvPr>
            <p:cNvSpPr/>
            <p:nvPr/>
          </p:nvSpPr>
          <p:spPr>
            <a:xfrm>
              <a:off x="3362918" y="4527133"/>
              <a:ext cx="138138" cy="120623"/>
            </a:xfrm>
            <a:prstGeom prst="triangle">
              <a:avLst/>
            </a:prstGeom>
            <a:grpFill/>
            <a:ln>
              <a:solidFill>
                <a:srgbClr val="E11A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2709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9">
            <a:extLst>
              <a:ext uri="{FF2B5EF4-FFF2-40B4-BE49-F238E27FC236}">
                <a16:creationId xmlns:a16="http://schemas.microsoft.com/office/drawing/2014/main" xmlns="" id="{B6B99FC2-4B75-4FC9-808A-98C3571AC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444" y="364357"/>
            <a:ext cx="9235622" cy="61241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AB6B90D-2A8B-40E6-BFC5-1AC92F01C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162" y="3424779"/>
            <a:ext cx="2139039" cy="183785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34BF275-6245-4B32-A988-CFE8701B38C1}"/>
              </a:ext>
            </a:extLst>
          </p:cNvPr>
          <p:cNvSpPr/>
          <p:nvPr/>
        </p:nvSpPr>
        <p:spPr>
          <a:xfrm>
            <a:off x="5543652" y="6023279"/>
            <a:ext cx="2069371" cy="421261"/>
          </a:xfrm>
          <a:prstGeom prst="rect">
            <a:avLst/>
          </a:prstGeom>
          <a:solidFill>
            <a:srgbClr val="E11A81"/>
          </a:solidFill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4. Cliquez ici afin de continuer</a:t>
            </a:r>
          </a:p>
        </p:txBody>
      </p:sp>
      <p:sp>
        <p:nvSpPr>
          <p:cNvPr id="28" name="Arrow: Bent-Up 27">
            <a:extLst>
              <a:ext uri="{FF2B5EF4-FFF2-40B4-BE49-F238E27FC236}">
                <a16:creationId xmlns:a16="http://schemas.microsoft.com/office/drawing/2014/main" xmlns="" id="{12CA91F6-7DFD-43CE-B799-A9FD54A4E73D}"/>
              </a:ext>
            </a:extLst>
          </p:cNvPr>
          <p:cNvSpPr/>
          <p:nvPr/>
        </p:nvSpPr>
        <p:spPr>
          <a:xfrm flipH="1">
            <a:off x="3145970" y="4013648"/>
            <a:ext cx="2696572" cy="286282"/>
          </a:xfrm>
          <a:prstGeom prst="bentUpArrow">
            <a:avLst>
              <a:gd name="adj1" fmla="val 0"/>
              <a:gd name="adj2" fmla="val 25000"/>
              <a:gd name="adj3" fmla="val 25000"/>
            </a:avLst>
          </a:prstGeom>
          <a:solidFill>
            <a:srgbClr val="E11A81"/>
          </a:solidFill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22024087-C2DD-4D54-BFDB-183E17F0BF02}"/>
              </a:ext>
            </a:extLst>
          </p:cNvPr>
          <p:cNvCxnSpPr>
            <a:cxnSpLocks/>
            <a:stCxn id="33" idx="1"/>
          </p:cNvCxnSpPr>
          <p:nvPr/>
        </p:nvCxnSpPr>
        <p:spPr>
          <a:xfrm flipH="1" flipV="1">
            <a:off x="8131629" y="5007431"/>
            <a:ext cx="330496" cy="22986"/>
          </a:xfrm>
          <a:prstGeom prst="straightConnector1">
            <a:avLst/>
          </a:prstGeom>
          <a:ln>
            <a:solidFill>
              <a:srgbClr val="E11A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E6A9FA5A-D478-48D5-A08B-183DCF0DF7FC}"/>
              </a:ext>
            </a:extLst>
          </p:cNvPr>
          <p:cNvSpPr/>
          <p:nvPr/>
        </p:nvSpPr>
        <p:spPr>
          <a:xfrm>
            <a:off x="8462125" y="4748604"/>
            <a:ext cx="2457410" cy="563625"/>
          </a:xfrm>
          <a:prstGeom prst="rect">
            <a:avLst/>
          </a:prstGeom>
          <a:solidFill>
            <a:srgbClr val="E11A81"/>
          </a:solidFill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3. Renseignez ce champ avec les données de la carte Vitale du parent </a:t>
            </a:r>
          </a:p>
        </p:txBody>
      </p:sp>
      <p:sp>
        <p:nvSpPr>
          <p:cNvPr id="34" name="Right Bracket 33">
            <a:extLst>
              <a:ext uri="{FF2B5EF4-FFF2-40B4-BE49-F238E27FC236}">
                <a16:creationId xmlns:a16="http://schemas.microsoft.com/office/drawing/2014/main" xmlns="" id="{78769AB5-3166-449B-9C76-62B21AF3A257}"/>
              </a:ext>
            </a:extLst>
          </p:cNvPr>
          <p:cNvSpPr/>
          <p:nvPr/>
        </p:nvSpPr>
        <p:spPr>
          <a:xfrm>
            <a:off x="7281593" y="2197707"/>
            <a:ext cx="217713" cy="729368"/>
          </a:xfrm>
          <a:prstGeom prst="rightBracket">
            <a:avLst/>
          </a:prstGeom>
          <a:noFill/>
          <a:ln>
            <a:solidFill>
              <a:srgbClr val="E11A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5D06416B-23BD-4249-8E6C-9A283756B698}"/>
              </a:ext>
            </a:extLst>
          </p:cNvPr>
          <p:cNvCxnSpPr>
            <a:cxnSpLocks/>
          </p:cNvCxnSpPr>
          <p:nvPr/>
        </p:nvCxnSpPr>
        <p:spPr>
          <a:xfrm>
            <a:off x="7523233" y="2596297"/>
            <a:ext cx="2313216" cy="0"/>
          </a:xfrm>
          <a:prstGeom prst="line">
            <a:avLst/>
          </a:prstGeom>
          <a:ln>
            <a:solidFill>
              <a:srgbClr val="E11A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3436D817-4531-4DCF-B2D5-65D55629BDB1}"/>
              </a:ext>
            </a:extLst>
          </p:cNvPr>
          <p:cNvSpPr/>
          <p:nvPr/>
        </p:nvSpPr>
        <p:spPr>
          <a:xfrm>
            <a:off x="8221055" y="2191799"/>
            <a:ext cx="2698479" cy="729363"/>
          </a:xfrm>
          <a:prstGeom prst="rect">
            <a:avLst/>
          </a:prstGeom>
          <a:solidFill>
            <a:srgbClr val="E11A81"/>
          </a:solidFill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1. Renseignez ces champs :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Code du courrier / mail de l’enfant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Numéro de sécurité sociale du parent </a:t>
            </a:r>
          </a:p>
        </p:txBody>
      </p:sp>
      <p:sp>
        <p:nvSpPr>
          <p:cNvPr id="37" name="Arrow: Bent-Up 36">
            <a:extLst>
              <a:ext uri="{FF2B5EF4-FFF2-40B4-BE49-F238E27FC236}">
                <a16:creationId xmlns:a16="http://schemas.microsoft.com/office/drawing/2014/main" xmlns="" id="{04B68AFB-3F6B-4DC8-A642-E68853403110}"/>
              </a:ext>
            </a:extLst>
          </p:cNvPr>
          <p:cNvSpPr/>
          <p:nvPr/>
        </p:nvSpPr>
        <p:spPr>
          <a:xfrm flipH="1">
            <a:off x="3159215" y="4884469"/>
            <a:ext cx="2696572" cy="286282"/>
          </a:xfrm>
          <a:prstGeom prst="bentUpArrow">
            <a:avLst>
              <a:gd name="adj1" fmla="val 0"/>
              <a:gd name="adj2" fmla="val 25000"/>
              <a:gd name="adj3" fmla="val 25000"/>
            </a:avLst>
          </a:prstGeom>
          <a:solidFill>
            <a:srgbClr val="E11A81"/>
          </a:solidFill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097B7A0D-B0AC-454D-836F-DA9859F37101}"/>
              </a:ext>
            </a:extLst>
          </p:cNvPr>
          <p:cNvSpPr/>
          <p:nvPr/>
        </p:nvSpPr>
        <p:spPr>
          <a:xfrm>
            <a:off x="5903690" y="3272399"/>
            <a:ext cx="2227939" cy="2166518"/>
          </a:xfrm>
          <a:prstGeom prst="rect">
            <a:avLst/>
          </a:prstGeom>
          <a:noFill/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7551A01-226E-4595-A202-A53B55F3AE34}"/>
              </a:ext>
            </a:extLst>
          </p:cNvPr>
          <p:cNvSpPr txBox="1"/>
          <p:nvPr/>
        </p:nvSpPr>
        <p:spPr>
          <a:xfrm>
            <a:off x="3193148" y="4080457"/>
            <a:ext cx="1930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E11A81"/>
                </a:solidFill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8E9A8D5-EB19-4EF3-B98A-74D7687C02C9}"/>
              </a:ext>
            </a:extLst>
          </p:cNvPr>
          <p:cNvSpPr txBox="1"/>
          <p:nvPr/>
        </p:nvSpPr>
        <p:spPr>
          <a:xfrm>
            <a:off x="3193148" y="4956020"/>
            <a:ext cx="1930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E11A81"/>
                </a:solidFill>
              </a:rPr>
              <a:t>2 bis</a:t>
            </a:r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xmlns="" id="{BC1DDCE2-A4D1-4644-8AB8-9DE50DA96F61}"/>
              </a:ext>
            </a:extLst>
          </p:cNvPr>
          <p:cNvSpPr/>
          <p:nvPr/>
        </p:nvSpPr>
        <p:spPr>
          <a:xfrm rot="16200000">
            <a:off x="7143624" y="2137395"/>
            <a:ext cx="138138" cy="120623"/>
          </a:xfrm>
          <a:prstGeom prst="triangle">
            <a:avLst/>
          </a:prstGeom>
          <a:solidFill>
            <a:srgbClr val="E11A81"/>
          </a:solidFill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xmlns="" id="{3C4E5CB4-72BB-4137-881E-0D17A9937CDB}"/>
              </a:ext>
            </a:extLst>
          </p:cNvPr>
          <p:cNvSpPr/>
          <p:nvPr/>
        </p:nvSpPr>
        <p:spPr>
          <a:xfrm rot="16200000">
            <a:off x="7157005" y="2866763"/>
            <a:ext cx="138138" cy="120623"/>
          </a:xfrm>
          <a:prstGeom prst="triangle">
            <a:avLst/>
          </a:prstGeom>
          <a:solidFill>
            <a:srgbClr val="E11A81"/>
          </a:solidFill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xmlns="" id="{1D45D41E-3E0A-4EA5-BC66-4C906D7D69AE}"/>
              </a:ext>
            </a:extLst>
          </p:cNvPr>
          <p:cNvSpPr/>
          <p:nvPr/>
        </p:nvSpPr>
        <p:spPr>
          <a:xfrm>
            <a:off x="3159215" y="3971496"/>
            <a:ext cx="138138" cy="120623"/>
          </a:xfrm>
          <a:prstGeom prst="triangle">
            <a:avLst/>
          </a:prstGeom>
          <a:solidFill>
            <a:srgbClr val="E11A81"/>
          </a:solidFill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xmlns="" id="{C9F7C8B2-10EC-4F9A-A41A-A5BAA00FDCA5}"/>
              </a:ext>
            </a:extLst>
          </p:cNvPr>
          <p:cNvSpPr/>
          <p:nvPr/>
        </p:nvSpPr>
        <p:spPr>
          <a:xfrm>
            <a:off x="3169375" y="4845256"/>
            <a:ext cx="138138" cy="120623"/>
          </a:xfrm>
          <a:prstGeom prst="triangle">
            <a:avLst/>
          </a:prstGeom>
          <a:solidFill>
            <a:srgbClr val="E11A81"/>
          </a:solidFill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xmlns="" id="{CFF1040E-0EFA-45DA-AF23-B91B3DBAA890}"/>
              </a:ext>
            </a:extLst>
          </p:cNvPr>
          <p:cNvSpPr/>
          <p:nvPr/>
        </p:nvSpPr>
        <p:spPr>
          <a:xfrm rot="16200000">
            <a:off x="8091674" y="4957138"/>
            <a:ext cx="138138" cy="120623"/>
          </a:xfrm>
          <a:prstGeom prst="triangle">
            <a:avLst/>
          </a:prstGeom>
          <a:solidFill>
            <a:srgbClr val="E11A81"/>
          </a:solidFill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6" name="Straight Arrow Connector 67">
            <a:extLst>
              <a:ext uri="{FF2B5EF4-FFF2-40B4-BE49-F238E27FC236}">
                <a16:creationId xmlns:a16="http://schemas.microsoft.com/office/drawing/2014/main" xmlns="" id="{198E3279-DE49-4F08-83BC-1112188BFC35}"/>
              </a:ext>
            </a:extLst>
          </p:cNvPr>
          <p:cNvCxnSpPr/>
          <p:nvPr/>
        </p:nvCxnSpPr>
        <p:spPr>
          <a:xfrm flipH="1">
            <a:off x="4716338" y="6313927"/>
            <a:ext cx="827314" cy="0"/>
          </a:xfrm>
          <a:prstGeom prst="straightConnector1">
            <a:avLst/>
          </a:prstGeom>
          <a:ln>
            <a:solidFill>
              <a:srgbClr val="E11A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82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8C5EE30-7786-4B23-80AF-A8C28F51B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811" y="1909550"/>
            <a:ext cx="5736195" cy="323866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6C67CE9-9019-416E-BBAF-6EAAB2DDB14E}"/>
              </a:ext>
            </a:extLst>
          </p:cNvPr>
          <p:cNvSpPr/>
          <p:nvPr/>
        </p:nvSpPr>
        <p:spPr>
          <a:xfrm>
            <a:off x="6963010" y="4664023"/>
            <a:ext cx="2069371" cy="359906"/>
          </a:xfrm>
          <a:prstGeom prst="rect">
            <a:avLst/>
          </a:prstGeom>
          <a:solidFill>
            <a:srgbClr val="E11A81"/>
          </a:solidFill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Cliquez ici afin de continuer</a:t>
            </a:r>
          </a:p>
        </p:txBody>
      </p:sp>
      <p:cxnSp>
        <p:nvCxnSpPr>
          <p:cNvPr id="18" name="Straight Arrow Connector 16">
            <a:extLst>
              <a:ext uri="{FF2B5EF4-FFF2-40B4-BE49-F238E27FC236}">
                <a16:creationId xmlns:a16="http://schemas.microsoft.com/office/drawing/2014/main" xmlns="" id="{DAC9CE94-4FE1-44CA-8693-9EC8C0126BCF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6738152" y="4843976"/>
            <a:ext cx="224858" cy="0"/>
          </a:xfrm>
          <a:prstGeom prst="straightConnector1">
            <a:avLst/>
          </a:prstGeom>
          <a:solidFill>
            <a:srgbClr val="E11A81"/>
          </a:solidFill>
          <a:ln>
            <a:solidFill>
              <a:srgbClr val="E11A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01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E4BF62-DDB3-4AA1-B119-A0B13CE63692}"/>
              </a:ext>
            </a:extLst>
          </p:cNvPr>
          <p:cNvSpPr txBox="1"/>
          <p:nvPr/>
        </p:nvSpPr>
        <p:spPr>
          <a:xfrm>
            <a:off x="2709436" y="2405161"/>
            <a:ext cx="83724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Parcours d’enrôlement MES pour un parent qui s’enrôle après ses enfants</a:t>
            </a:r>
          </a:p>
          <a:p>
            <a:endParaRPr lang="fr-FR" sz="3200" dirty="0">
              <a:solidFill>
                <a:schemeClr val="bg1"/>
              </a:solidFill>
            </a:endParaRPr>
          </a:p>
          <a:p>
            <a:r>
              <a:rPr lang="fr-FR" sz="3200" b="1" dirty="0">
                <a:solidFill>
                  <a:schemeClr val="bg1"/>
                </a:solidFill>
              </a:rPr>
              <a:t>Enrôlement enfant</a:t>
            </a:r>
          </a:p>
          <a:p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82799FC-61AF-453F-8D98-9085E5FE12F1}"/>
              </a:ext>
            </a:extLst>
          </p:cNvPr>
          <p:cNvSpPr/>
          <p:nvPr/>
        </p:nvSpPr>
        <p:spPr>
          <a:xfrm>
            <a:off x="2178994" y="2405161"/>
            <a:ext cx="271243" cy="284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xmlns="" id="{F8108864-191C-4F8E-958D-3F591A264E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9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A4D4EDE-AF0C-4FAD-A204-91B53E8A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520" y="313890"/>
            <a:ext cx="8306959" cy="6230219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CBAA81D7-9B6C-4F98-8491-13CA7F66ABE6}"/>
              </a:ext>
            </a:extLst>
          </p:cNvPr>
          <p:cNvSpPr/>
          <p:nvPr/>
        </p:nvSpPr>
        <p:spPr>
          <a:xfrm>
            <a:off x="7161210" y="2888671"/>
            <a:ext cx="1482919" cy="638832"/>
          </a:xfrm>
          <a:prstGeom prst="rect">
            <a:avLst/>
          </a:prstGeom>
          <a:solidFill>
            <a:srgbClr val="E11A81"/>
          </a:solidFill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1. Cliquez ici pour certifier être le représentant légal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035FDDF7-4661-456E-BD47-C6180AAAC293}"/>
              </a:ext>
            </a:extLst>
          </p:cNvPr>
          <p:cNvSpPr/>
          <p:nvPr/>
        </p:nvSpPr>
        <p:spPr>
          <a:xfrm>
            <a:off x="4604023" y="6106304"/>
            <a:ext cx="2137027" cy="352374"/>
          </a:xfrm>
          <a:prstGeom prst="rect">
            <a:avLst/>
          </a:prstGeom>
          <a:solidFill>
            <a:srgbClr val="E11A81"/>
          </a:solidFill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2. Cliquez ici afin de continuer</a:t>
            </a:r>
          </a:p>
        </p:txBody>
      </p:sp>
      <p:cxnSp>
        <p:nvCxnSpPr>
          <p:cNvPr id="15" name="Straight Arrow Connector 16">
            <a:extLst>
              <a:ext uri="{FF2B5EF4-FFF2-40B4-BE49-F238E27FC236}">
                <a16:creationId xmlns:a16="http://schemas.microsoft.com/office/drawing/2014/main" xmlns="" id="{6262FDBB-0C99-4616-8ED4-D018F969231B}"/>
              </a:ext>
            </a:extLst>
          </p:cNvPr>
          <p:cNvCxnSpPr>
            <a:cxnSpLocks/>
          </p:cNvCxnSpPr>
          <p:nvPr/>
        </p:nvCxnSpPr>
        <p:spPr>
          <a:xfrm flipH="1">
            <a:off x="6409679" y="3222594"/>
            <a:ext cx="751531" cy="0"/>
          </a:xfrm>
          <a:prstGeom prst="straightConnector1">
            <a:avLst/>
          </a:prstGeom>
          <a:solidFill>
            <a:srgbClr val="E11A81"/>
          </a:solidFill>
          <a:ln>
            <a:solidFill>
              <a:srgbClr val="E11A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9D8F2329-13B5-4C73-B1CA-9A6B4E5E269A}"/>
              </a:ext>
            </a:extLst>
          </p:cNvPr>
          <p:cNvCxnSpPr>
            <a:cxnSpLocks/>
            <a:stCxn id="59" idx="1"/>
          </p:cNvCxnSpPr>
          <p:nvPr/>
        </p:nvCxnSpPr>
        <p:spPr>
          <a:xfrm flipH="1">
            <a:off x="4057095" y="6282491"/>
            <a:ext cx="546928" cy="0"/>
          </a:xfrm>
          <a:prstGeom prst="straightConnector1">
            <a:avLst/>
          </a:prstGeom>
          <a:solidFill>
            <a:srgbClr val="E11A81"/>
          </a:solidFill>
          <a:ln>
            <a:solidFill>
              <a:srgbClr val="E11A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2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ow: Bent-Up 17">
            <a:extLst>
              <a:ext uri="{FF2B5EF4-FFF2-40B4-BE49-F238E27FC236}">
                <a16:creationId xmlns:a16="http://schemas.microsoft.com/office/drawing/2014/main" xmlns="" id="{AB0BF693-1BC4-4769-B371-FA4E56644F02}"/>
              </a:ext>
            </a:extLst>
          </p:cNvPr>
          <p:cNvSpPr/>
          <p:nvPr/>
        </p:nvSpPr>
        <p:spPr>
          <a:xfrm flipH="1">
            <a:off x="3505199" y="4576938"/>
            <a:ext cx="424542" cy="865919"/>
          </a:xfrm>
          <a:prstGeom prst="bentUpArrow">
            <a:avLst>
              <a:gd name="adj1" fmla="val 0"/>
              <a:gd name="adj2" fmla="val 10106"/>
              <a:gd name="adj3" fmla="val 25000"/>
            </a:avLst>
          </a:prstGeom>
          <a:solidFill>
            <a:srgbClr val="F0B323"/>
          </a:solidFill>
          <a:ln>
            <a:solidFill>
              <a:srgbClr val="F0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1061FB2-3E0B-406B-BC25-CA7E17075CCA}"/>
              </a:ext>
            </a:extLst>
          </p:cNvPr>
          <p:cNvSpPr/>
          <p:nvPr/>
        </p:nvSpPr>
        <p:spPr>
          <a:xfrm>
            <a:off x="3984172" y="5116286"/>
            <a:ext cx="1817915" cy="609600"/>
          </a:xfrm>
          <a:prstGeom prst="rect">
            <a:avLst/>
          </a:prstGeom>
          <a:solidFill>
            <a:srgbClr val="F0B323"/>
          </a:solidFill>
          <a:ln>
            <a:solidFill>
              <a:srgbClr val="F0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Cliquez ici afin de démarrer le parcours d’enrôlement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55504F41-B47F-4D6F-9602-FFA5F45EDF51}"/>
              </a:ext>
            </a:extLst>
          </p:cNvPr>
          <p:cNvSpPr/>
          <p:nvPr/>
        </p:nvSpPr>
        <p:spPr>
          <a:xfrm>
            <a:off x="3481248" y="4576938"/>
            <a:ext cx="138138" cy="120623"/>
          </a:xfrm>
          <a:prstGeom prst="triangle">
            <a:avLst/>
          </a:prstGeom>
          <a:solidFill>
            <a:srgbClr val="F0B323"/>
          </a:solidFill>
          <a:ln>
            <a:solidFill>
              <a:srgbClr val="F0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8A6D5A9-A613-491B-9EE7-8DE982C2B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81" y="555539"/>
            <a:ext cx="10901238" cy="57469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79726D3-0060-4C3C-8EFD-66BC89D7DCE9}"/>
              </a:ext>
            </a:extLst>
          </p:cNvPr>
          <p:cNvSpPr/>
          <p:nvPr/>
        </p:nvSpPr>
        <p:spPr>
          <a:xfrm>
            <a:off x="4790812" y="4554428"/>
            <a:ext cx="1817915" cy="609600"/>
          </a:xfrm>
          <a:prstGeom prst="rect">
            <a:avLst/>
          </a:prstGeom>
          <a:solidFill>
            <a:srgbClr val="F0B323"/>
          </a:solidFill>
          <a:ln>
            <a:solidFill>
              <a:srgbClr val="F0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Cliquez ici afin de démarrer le parcours d’enrôlement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xmlns="" id="{B77BD830-36E6-40E5-A98F-8F161AF3EB44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2911876" y="4859228"/>
            <a:ext cx="1878936" cy="0"/>
          </a:xfrm>
          <a:prstGeom prst="straightConnector1">
            <a:avLst/>
          </a:prstGeom>
          <a:ln w="28575">
            <a:solidFill>
              <a:srgbClr val="F0B323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73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18A3425-AFA0-44C4-8950-39144EB4A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441" y="1042654"/>
            <a:ext cx="8907118" cy="477269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2B4D5D7-4596-4400-9EE6-70516338CE17}"/>
              </a:ext>
            </a:extLst>
          </p:cNvPr>
          <p:cNvGrpSpPr/>
          <p:nvPr/>
        </p:nvGrpSpPr>
        <p:grpSpPr>
          <a:xfrm>
            <a:off x="4706016" y="2661560"/>
            <a:ext cx="5623344" cy="3103146"/>
            <a:chOff x="4577679" y="2497157"/>
            <a:chExt cx="5623344" cy="3103146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253F373D-D04E-4BBC-A2FD-5AA8B2D5DD5F}"/>
                </a:ext>
              </a:extLst>
            </p:cNvPr>
            <p:cNvCxnSpPr>
              <a:cxnSpLocks/>
              <a:stCxn id="18" idx="1"/>
            </p:cNvCxnSpPr>
            <p:nvPr/>
          </p:nvCxnSpPr>
          <p:spPr>
            <a:xfrm flipH="1">
              <a:off x="7897077" y="2816433"/>
              <a:ext cx="616349" cy="9827"/>
            </a:xfrm>
            <a:prstGeom prst="straightConnector1">
              <a:avLst/>
            </a:prstGeom>
            <a:solidFill>
              <a:srgbClr val="E11A81"/>
            </a:solidFill>
            <a:ln>
              <a:solidFill>
                <a:srgbClr val="E11A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98B46B8A-C0C8-4DC4-B253-998F99046B01}"/>
                </a:ext>
              </a:extLst>
            </p:cNvPr>
            <p:cNvSpPr/>
            <p:nvPr/>
          </p:nvSpPr>
          <p:spPr>
            <a:xfrm>
              <a:off x="8513426" y="2497157"/>
              <a:ext cx="1687597" cy="638551"/>
            </a:xfrm>
            <a:prstGeom prst="rect">
              <a:avLst/>
            </a:prstGeom>
            <a:solidFill>
              <a:srgbClr val="E11A81"/>
            </a:solidFill>
            <a:ln>
              <a:solidFill>
                <a:srgbClr val="E11A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</a:rPr>
                <a:t>1. Cliquez ici pour activer Mon espace santé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F10E7CB8-2AC6-4B03-A7A9-735B46006CC8}"/>
                </a:ext>
              </a:extLst>
            </p:cNvPr>
            <p:cNvSpPr/>
            <p:nvPr/>
          </p:nvSpPr>
          <p:spPr>
            <a:xfrm>
              <a:off x="4577679" y="5207013"/>
              <a:ext cx="2131999" cy="393290"/>
            </a:xfrm>
            <a:prstGeom prst="rect">
              <a:avLst/>
            </a:prstGeom>
            <a:solidFill>
              <a:srgbClr val="E11A81"/>
            </a:solidFill>
            <a:ln>
              <a:solidFill>
                <a:srgbClr val="E11A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</a:rPr>
                <a:t>2. Cliquez ici afin de continuer</a:t>
              </a:r>
            </a:p>
          </p:txBody>
        </p:sp>
      </p:grpSp>
      <p:cxnSp>
        <p:nvCxnSpPr>
          <p:cNvPr id="21" name="Straight Arrow Connector 16">
            <a:extLst>
              <a:ext uri="{FF2B5EF4-FFF2-40B4-BE49-F238E27FC236}">
                <a16:creationId xmlns:a16="http://schemas.microsoft.com/office/drawing/2014/main" xmlns="" id="{29D4260B-FA26-4634-927A-93B5461AAF3B}"/>
              </a:ext>
            </a:extLst>
          </p:cNvPr>
          <p:cNvCxnSpPr>
            <a:cxnSpLocks/>
          </p:cNvCxnSpPr>
          <p:nvPr/>
        </p:nvCxnSpPr>
        <p:spPr>
          <a:xfrm flipH="1">
            <a:off x="3708968" y="5599133"/>
            <a:ext cx="997048" cy="0"/>
          </a:xfrm>
          <a:prstGeom prst="straightConnector1">
            <a:avLst/>
          </a:prstGeom>
          <a:solidFill>
            <a:srgbClr val="E11A81"/>
          </a:solidFill>
          <a:ln>
            <a:solidFill>
              <a:srgbClr val="E11A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53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64418D7-BD87-4D2E-B12C-1B451F5F2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309" y="1080760"/>
            <a:ext cx="8459381" cy="469648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3B25DC04-EF34-4A7D-B3A5-55C0D777CF34}"/>
              </a:ext>
            </a:extLst>
          </p:cNvPr>
          <p:cNvSpPr/>
          <p:nvPr/>
        </p:nvSpPr>
        <p:spPr>
          <a:xfrm>
            <a:off x="5034044" y="5402255"/>
            <a:ext cx="2123911" cy="297209"/>
          </a:xfrm>
          <a:prstGeom prst="rect">
            <a:avLst/>
          </a:prstGeom>
          <a:solidFill>
            <a:srgbClr val="E11A81"/>
          </a:solidFill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Cliquez ici afin de continuer</a:t>
            </a:r>
          </a:p>
        </p:txBody>
      </p:sp>
      <p:cxnSp>
        <p:nvCxnSpPr>
          <p:cNvPr id="14" name="Straight Arrow Connector 16">
            <a:extLst>
              <a:ext uri="{FF2B5EF4-FFF2-40B4-BE49-F238E27FC236}">
                <a16:creationId xmlns:a16="http://schemas.microsoft.com/office/drawing/2014/main" xmlns="" id="{A5E8CCE3-4A35-4EF2-ADFB-9275BB88FC89}"/>
              </a:ext>
            </a:extLst>
          </p:cNvPr>
          <p:cNvCxnSpPr>
            <a:cxnSpLocks/>
            <a:stCxn id="34" idx="1"/>
          </p:cNvCxnSpPr>
          <p:nvPr/>
        </p:nvCxnSpPr>
        <p:spPr>
          <a:xfrm flipH="1">
            <a:off x="4030462" y="5550860"/>
            <a:ext cx="1003582" cy="38888"/>
          </a:xfrm>
          <a:prstGeom prst="straightConnector1">
            <a:avLst/>
          </a:prstGeom>
          <a:solidFill>
            <a:srgbClr val="E11A81"/>
          </a:solidFill>
          <a:ln>
            <a:solidFill>
              <a:srgbClr val="E11A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D623C11-2C72-4311-A731-F4C517546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230" y="323416"/>
            <a:ext cx="9059539" cy="6211167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B31D10BF-DC59-410E-A972-37C9BF3F9EF4}"/>
              </a:ext>
            </a:extLst>
          </p:cNvPr>
          <p:cNvSpPr/>
          <p:nvPr/>
        </p:nvSpPr>
        <p:spPr>
          <a:xfrm>
            <a:off x="4719130" y="6159274"/>
            <a:ext cx="2050737" cy="284141"/>
          </a:xfrm>
          <a:prstGeom prst="rect">
            <a:avLst/>
          </a:prstGeom>
          <a:solidFill>
            <a:srgbClr val="E11A81"/>
          </a:solidFill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4. Cliquez ici afin de continuer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8DAEA81B-0D68-4CDE-924B-2A5A5459D79F}"/>
              </a:ext>
            </a:extLst>
          </p:cNvPr>
          <p:cNvSpPr/>
          <p:nvPr/>
        </p:nvSpPr>
        <p:spPr>
          <a:xfrm>
            <a:off x="8811308" y="4947073"/>
            <a:ext cx="1624294" cy="462117"/>
          </a:xfrm>
          <a:prstGeom prst="rect">
            <a:avLst/>
          </a:prstGeom>
          <a:solidFill>
            <a:srgbClr val="E11A81"/>
          </a:solidFill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3. Ressaisissez votre mot de passe 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B8CA313E-0EEC-4234-A487-6D50B6390F38}"/>
              </a:ext>
            </a:extLst>
          </p:cNvPr>
          <p:cNvSpPr/>
          <p:nvPr/>
        </p:nvSpPr>
        <p:spPr>
          <a:xfrm>
            <a:off x="8811308" y="3866328"/>
            <a:ext cx="1624294" cy="462117"/>
          </a:xfrm>
          <a:prstGeom prst="rect">
            <a:avLst/>
          </a:prstGeom>
          <a:solidFill>
            <a:srgbClr val="E11A81"/>
          </a:solidFill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2. Saisissez votre mot de passe 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CEE7CD80-27DA-4320-8ACC-FA779B5A8004}"/>
              </a:ext>
            </a:extLst>
          </p:cNvPr>
          <p:cNvSpPr/>
          <p:nvPr/>
        </p:nvSpPr>
        <p:spPr>
          <a:xfrm>
            <a:off x="8811308" y="2786071"/>
            <a:ext cx="1624294" cy="462117"/>
          </a:xfrm>
          <a:prstGeom prst="rect">
            <a:avLst/>
          </a:prstGeom>
          <a:solidFill>
            <a:srgbClr val="E11A81"/>
          </a:solidFill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1. Saisissez votre identifiant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xmlns="" id="{46E16DD2-8E9A-4BD5-B0AE-E610F2B9691F}"/>
              </a:ext>
            </a:extLst>
          </p:cNvPr>
          <p:cNvCxnSpPr>
            <a:cxnSpLocks/>
          </p:cNvCxnSpPr>
          <p:nvPr/>
        </p:nvCxnSpPr>
        <p:spPr>
          <a:xfrm flipH="1">
            <a:off x="8013670" y="5170555"/>
            <a:ext cx="830156" cy="0"/>
          </a:xfrm>
          <a:prstGeom prst="straightConnector1">
            <a:avLst/>
          </a:prstGeom>
          <a:ln>
            <a:solidFill>
              <a:srgbClr val="E11A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xmlns="" id="{A9D669C1-D856-441B-A029-5CE055DD23EA}"/>
              </a:ext>
            </a:extLst>
          </p:cNvPr>
          <p:cNvCxnSpPr>
            <a:cxnSpLocks/>
          </p:cNvCxnSpPr>
          <p:nvPr/>
        </p:nvCxnSpPr>
        <p:spPr>
          <a:xfrm flipH="1">
            <a:off x="8013670" y="4073983"/>
            <a:ext cx="830156" cy="0"/>
          </a:xfrm>
          <a:prstGeom prst="straightConnector1">
            <a:avLst/>
          </a:prstGeom>
          <a:ln>
            <a:solidFill>
              <a:srgbClr val="E11A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xmlns="" id="{AFA961EE-0E97-4E03-90AA-096EE7F84B11}"/>
              </a:ext>
            </a:extLst>
          </p:cNvPr>
          <p:cNvCxnSpPr>
            <a:cxnSpLocks/>
          </p:cNvCxnSpPr>
          <p:nvPr/>
        </p:nvCxnSpPr>
        <p:spPr>
          <a:xfrm flipH="1">
            <a:off x="8013670" y="2982214"/>
            <a:ext cx="830156" cy="0"/>
          </a:xfrm>
          <a:prstGeom prst="straightConnector1">
            <a:avLst/>
          </a:prstGeom>
          <a:ln>
            <a:solidFill>
              <a:srgbClr val="E11A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82">
            <a:extLst>
              <a:ext uri="{FF2B5EF4-FFF2-40B4-BE49-F238E27FC236}">
                <a16:creationId xmlns:a16="http://schemas.microsoft.com/office/drawing/2014/main" xmlns="" id="{AC24E6D6-B42D-480F-8415-288419C7FDBC}"/>
              </a:ext>
            </a:extLst>
          </p:cNvPr>
          <p:cNvCxnSpPr>
            <a:cxnSpLocks/>
            <a:stCxn id="76" idx="1"/>
          </p:cNvCxnSpPr>
          <p:nvPr/>
        </p:nvCxnSpPr>
        <p:spPr>
          <a:xfrm flipH="1">
            <a:off x="3727236" y="6301345"/>
            <a:ext cx="991894" cy="0"/>
          </a:xfrm>
          <a:prstGeom prst="straightConnector1">
            <a:avLst/>
          </a:prstGeom>
          <a:ln>
            <a:solidFill>
              <a:srgbClr val="E11A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98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7E082B6-3D39-454F-B000-EA1C6694710A}"/>
              </a:ext>
            </a:extLst>
          </p:cNvPr>
          <p:cNvGrpSpPr/>
          <p:nvPr/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FFE5F6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0D3E7AC-3428-4AC1-97E3-959D6C7C8D3A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46C82D6-E206-4AE4-9285-72ABCB3A5472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Enrôlement enfant</a:t>
              </a:r>
            </a:p>
          </p:txBody>
        </p:sp>
      </p:grpSp>
      <p:cxnSp>
        <p:nvCxnSpPr>
          <p:cNvPr id="15" name="Straight Arrow Connector 82">
            <a:extLst>
              <a:ext uri="{FF2B5EF4-FFF2-40B4-BE49-F238E27FC236}">
                <a16:creationId xmlns:a16="http://schemas.microsoft.com/office/drawing/2014/main" xmlns="" id="{4829763D-17FE-4761-8772-78870C393167}"/>
              </a:ext>
            </a:extLst>
          </p:cNvPr>
          <p:cNvCxnSpPr>
            <a:cxnSpLocks/>
          </p:cNvCxnSpPr>
          <p:nvPr/>
        </p:nvCxnSpPr>
        <p:spPr>
          <a:xfrm flipH="1" flipV="1">
            <a:off x="7698658" y="5889523"/>
            <a:ext cx="545336" cy="1"/>
          </a:xfrm>
          <a:prstGeom prst="straightConnector1">
            <a:avLst/>
          </a:prstGeom>
          <a:ln>
            <a:solidFill>
              <a:srgbClr val="E11A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CE229D0-F52A-4098-B706-FE25854DF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389" y="381740"/>
            <a:ext cx="7859222" cy="599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4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E4BF62-DDB3-4AA1-B119-A0B13CE63692}"/>
              </a:ext>
            </a:extLst>
          </p:cNvPr>
          <p:cNvSpPr txBox="1"/>
          <p:nvPr/>
        </p:nvSpPr>
        <p:spPr>
          <a:xfrm>
            <a:off x="2709436" y="2405161"/>
            <a:ext cx="83724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Parcours d’enrôlement MES pour un parent qui s’enrôle après ses enfants</a:t>
            </a:r>
          </a:p>
          <a:p>
            <a:endParaRPr lang="fr-FR" sz="3200" dirty="0">
              <a:solidFill>
                <a:schemeClr val="bg1"/>
              </a:solidFill>
            </a:endParaRPr>
          </a:p>
          <a:p>
            <a:r>
              <a:rPr lang="fr-FR" sz="3200" b="1" dirty="0">
                <a:solidFill>
                  <a:schemeClr val="bg1"/>
                </a:solidFill>
              </a:rPr>
              <a:t>Enrôlement parent</a:t>
            </a:r>
          </a:p>
          <a:p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82799FC-61AF-453F-8D98-9085E5FE12F1}"/>
              </a:ext>
            </a:extLst>
          </p:cNvPr>
          <p:cNvSpPr/>
          <p:nvPr/>
        </p:nvSpPr>
        <p:spPr>
          <a:xfrm>
            <a:off x="2178994" y="2405161"/>
            <a:ext cx="271243" cy="284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xmlns="" id="{41DDE373-DB18-4FA4-AE38-10DB2DC7C7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3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41FDA0A-02B8-4A1B-B0DB-73D394404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958" y="709233"/>
            <a:ext cx="10210797" cy="543953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F814B269-EAED-4871-AA11-AFA2BC9A2E6E}"/>
              </a:ext>
            </a:extLst>
          </p:cNvPr>
          <p:cNvGrpSpPr/>
          <p:nvPr/>
        </p:nvGrpSpPr>
        <p:grpSpPr>
          <a:xfrm>
            <a:off x="8976851" y="2757408"/>
            <a:ext cx="2330245" cy="616453"/>
            <a:chOff x="2204780" y="2943098"/>
            <a:chExt cx="2821221" cy="609600"/>
          </a:xfrm>
          <a:solidFill>
            <a:srgbClr val="E11A81"/>
          </a:solidFill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CFE0540C-4A45-4189-BDE7-352901D6A2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04780" y="3247899"/>
              <a:ext cx="394291" cy="0"/>
            </a:xfrm>
            <a:prstGeom prst="straightConnector1">
              <a:avLst/>
            </a:prstGeom>
            <a:grpFill/>
            <a:ln>
              <a:solidFill>
                <a:srgbClr val="E11A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180034AF-F6AC-4D1A-B0B0-785B25192776}"/>
                </a:ext>
              </a:extLst>
            </p:cNvPr>
            <p:cNvSpPr/>
            <p:nvPr/>
          </p:nvSpPr>
          <p:spPr>
            <a:xfrm>
              <a:off x="2599071" y="2943098"/>
              <a:ext cx="2426930" cy="609600"/>
            </a:xfrm>
            <a:prstGeom prst="rect">
              <a:avLst/>
            </a:prstGeom>
            <a:grpFill/>
            <a:ln>
              <a:solidFill>
                <a:srgbClr val="E11A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</a:rPr>
                <a:t>1. Renseignez ce champ à l’aide du code provisoire du profil principal</a:t>
              </a:r>
            </a:p>
          </p:txBody>
        </p:sp>
      </p:grpSp>
      <p:sp>
        <p:nvSpPr>
          <p:cNvPr id="48" name="Arrow: Bent-Up 47">
            <a:extLst>
              <a:ext uri="{FF2B5EF4-FFF2-40B4-BE49-F238E27FC236}">
                <a16:creationId xmlns:a16="http://schemas.microsoft.com/office/drawing/2014/main" xmlns="" id="{662614F0-787B-427E-943F-C93DC9FADE8A}"/>
              </a:ext>
            </a:extLst>
          </p:cNvPr>
          <p:cNvSpPr/>
          <p:nvPr/>
        </p:nvSpPr>
        <p:spPr>
          <a:xfrm flipH="1">
            <a:off x="3715844" y="4552735"/>
            <a:ext cx="1083859" cy="289501"/>
          </a:xfrm>
          <a:prstGeom prst="bentUpArrow">
            <a:avLst>
              <a:gd name="adj1" fmla="val 0"/>
              <a:gd name="adj2" fmla="val 25000"/>
              <a:gd name="adj3" fmla="val 25000"/>
            </a:avLst>
          </a:prstGeom>
          <a:solidFill>
            <a:srgbClr val="E11A81"/>
          </a:solidFill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4870000D-4EB4-4090-9BA4-A6B23F7224E8}"/>
              </a:ext>
            </a:extLst>
          </p:cNvPr>
          <p:cNvSpPr/>
          <p:nvPr/>
        </p:nvSpPr>
        <p:spPr>
          <a:xfrm>
            <a:off x="4799703" y="4570822"/>
            <a:ext cx="2079815" cy="616453"/>
          </a:xfrm>
          <a:prstGeom prst="rect">
            <a:avLst/>
          </a:prstGeom>
          <a:solidFill>
            <a:srgbClr val="E11A81"/>
          </a:solidFill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2. Cliquez ici afin de valider le code provisoire</a:t>
            </a:r>
          </a:p>
        </p:txBody>
      </p:sp>
    </p:spTree>
    <p:extLst>
      <p:ext uri="{BB962C8B-B14F-4D97-AF65-F5344CB8AC3E}">
        <p14:creationId xmlns:p14="http://schemas.microsoft.com/office/powerpoint/2010/main" val="385559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4E65A1B-1C1F-47CA-9722-98541A1A0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178" y="1299865"/>
            <a:ext cx="7649643" cy="425826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B506AA5-2EB2-4261-B245-B7F88045E7E6}"/>
              </a:ext>
            </a:extLst>
          </p:cNvPr>
          <p:cNvSpPr/>
          <p:nvPr/>
        </p:nvSpPr>
        <p:spPr>
          <a:xfrm>
            <a:off x="7156525" y="4997744"/>
            <a:ext cx="2703151" cy="452523"/>
          </a:xfrm>
          <a:prstGeom prst="rect">
            <a:avLst/>
          </a:prstGeom>
          <a:solidFill>
            <a:srgbClr val="E11A81"/>
          </a:solidFill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Cliquez ici afin de continuer le processus d’enrôlement du profil principal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BD1685E5-46DC-457B-9A97-D44E40BDC20D}"/>
              </a:ext>
            </a:extLst>
          </p:cNvPr>
          <p:cNvSpPr/>
          <p:nvPr/>
        </p:nvSpPr>
        <p:spPr>
          <a:xfrm>
            <a:off x="7773425" y="2210295"/>
            <a:ext cx="2086251" cy="509107"/>
          </a:xfrm>
          <a:prstGeom prst="rect">
            <a:avLst/>
          </a:prstGeom>
          <a:solidFill>
            <a:srgbClr val="E11A81"/>
          </a:solidFill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1. Cliquez ici afin de sélectionner le profil principal</a:t>
            </a:r>
          </a:p>
        </p:txBody>
      </p:sp>
      <p:cxnSp>
        <p:nvCxnSpPr>
          <p:cNvPr id="15" name="Straight Arrow Connector 34">
            <a:extLst>
              <a:ext uri="{FF2B5EF4-FFF2-40B4-BE49-F238E27FC236}">
                <a16:creationId xmlns:a16="http://schemas.microsoft.com/office/drawing/2014/main" xmlns="" id="{ABF15DFF-5D8A-4D8B-B17D-E2E98BA7921C}"/>
              </a:ext>
            </a:extLst>
          </p:cNvPr>
          <p:cNvCxnSpPr>
            <a:cxnSpLocks/>
          </p:cNvCxnSpPr>
          <p:nvPr/>
        </p:nvCxnSpPr>
        <p:spPr>
          <a:xfrm flipH="1">
            <a:off x="6631620" y="5228948"/>
            <a:ext cx="744378" cy="0"/>
          </a:xfrm>
          <a:prstGeom prst="straightConnector1">
            <a:avLst/>
          </a:prstGeom>
          <a:ln>
            <a:solidFill>
              <a:srgbClr val="E11A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4">
            <a:extLst>
              <a:ext uri="{FF2B5EF4-FFF2-40B4-BE49-F238E27FC236}">
                <a16:creationId xmlns:a16="http://schemas.microsoft.com/office/drawing/2014/main" xmlns="" id="{CB4F88F9-ABC6-4FB6-BDB0-60AF8F8C854D}"/>
              </a:ext>
            </a:extLst>
          </p:cNvPr>
          <p:cNvCxnSpPr>
            <a:cxnSpLocks/>
          </p:cNvCxnSpPr>
          <p:nvPr/>
        </p:nvCxnSpPr>
        <p:spPr>
          <a:xfrm flipH="1">
            <a:off x="7156525" y="2451718"/>
            <a:ext cx="744378" cy="0"/>
          </a:xfrm>
          <a:prstGeom prst="straightConnector1">
            <a:avLst/>
          </a:prstGeom>
          <a:ln>
            <a:solidFill>
              <a:srgbClr val="E11A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FB08BF4-EE0F-4D6E-AE3A-DF8F447C5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257" y="1090286"/>
            <a:ext cx="8859486" cy="4677428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9FBDF74-E022-4E59-A38C-BA06AE703041}"/>
              </a:ext>
            </a:extLst>
          </p:cNvPr>
          <p:cNvCxnSpPr>
            <a:cxnSpLocks/>
          </p:cNvCxnSpPr>
          <p:nvPr/>
        </p:nvCxnSpPr>
        <p:spPr>
          <a:xfrm flipH="1">
            <a:off x="8078681" y="3000652"/>
            <a:ext cx="569248" cy="1"/>
          </a:xfrm>
          <a:prstGeom prst="straightConnector1">
            <a:avLst/>
          </a:prstGeom>
          <a:solidFill>
            <a:srgbClr val="E11A81"/>
          </a:solidFill>
          <a:ln>
            <a:solidFill>
              <a:srgbClr val="E11A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B6AF65C1-0E3E-45CB-915D-00BA4B9D461B}"/>
              </a:ext>
            </a:extLst>
          </p:cNvPr>
          <p:cNvSpPr/>
          <p:nvPr/>
        </p:nvSpPr>
        <p:spPr>
          <a:xfrm>
            <a:off x="8647929" y="2602386"/>
            <a:ext cx="1766627" cy="638551"/>
          </a:xfrm>
          <a:prstGeom prst="rect">
            <a:avLst/>
          </a:prstGeom>
          <a:solidFill>
            <a:srgbClr val="E11A81"/>
          </a:solidFill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1. Cliquez ici pour activer Mon espace santé</a:t>
            </a:r>
          </a:p>
        </p:txBody>
      </p:sp>
      <p:sp>
        <p:nvSpPr>
          <p:cNvPr id="44" name="Arrow: Bent-Up 43">
            <a:extLst>
              <a:ext uri="{FF2B5EF4-FFF2-40B4-BE49-F238E27FC236}">
                <a16:creationId xmlns:a16="http://schemas.microsoft.com/office/drawing/2014/main" xmlns="" id="{0E4A0414-110B-49D4-B3C4-8C9A97A2E716}"/>
              </a:ext>
            </a:extLst>
          </p:cNvPr>
          <p:cNvSpPr/>
          <p:nvPr/>
        </p:nvSpPr>
        <p:spPr>
          <a:xfrm flipH="1">
            <a:off x="3338851" y="5230417"/>
            <a:ext cx="1111054" cy="296293"/>
          </a:xfrm>
          <a:prstGeom prst="bentUpArrow">
            <a:avLst>
              <a:gd name="adj1" fmla="val 0"/>
              <a:gd name="adj2" fmla="val 25000"/>
              <a:gd name="adj3" fmla="val 25000"/>
            </a:avLst>
          </a:prstGeom>
          <a:solidFill>
            <a:srgbClr val="E11A81"/>
          </a:solidFill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17DE8DD2-B525-454B-AF66-7740BB0B1807}"/>
              </a:ext>
            </a:extLst>
          </p:cNvPr>
          <p:cNvSpPr/>
          <p:nvPr/>
        </p:nvSpPr>
        <p:spPr>
          <a:xfrm>
            <a:off x="4522012" y="5338587"/>
            <a:ext cx="2131999" cy="376246"/>
          </a:xfrm>
          <a:prstGeom prst="rect">
            <a:avLst/>
          </a:prstGeom>
          <a:solidFill>
            <a:srgbClr val="E11A81"/>
          </a:solidFill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2. Cliquez ici afin de continuer</a:t>
            </a:r>
          </a:p>
        </p:txBody>
      </p:sp>
    </p:spTree>
    <p:extLst>
      <p:ext uri="{BB962C8B-B14F-4D97-AF65-F5344CB8AC3E}">
        <p14:creationId xmlns:p14="http://schemas.microsoft.com/office/powerpoint/2010/main" val="297004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79313F4-9AB7-48F0-B058-87E62A608204}"/>
              </a:ext>
            </a:extLst>
          </p:cNvPr>
          <p:cNvGrpSpPr/>
          <p:nvPr/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FFE5F6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01A88429-A337-4452-A6DC-A6340A021F62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539FEEB3-C87E-47A3-9252-A676822229E6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Enrôlement parent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910F0115-306E-40A0-8C33-3CC9F8B3A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25" y="381740"/>
            <a:ext cx="8954750" cy="616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9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E4BF62-DDB3-4AA1-B119-A0B13CE63692}"/>
              </a:ext>
            </a:extLst>
          </p:cNvPr>
          <p:cNvSpPr txBox="1"/>
          <p:nvPr/>
        </p:nvSpPr>
        <p:spPr>
          <a:xfrm>
            <a:off x="2709436" y="2405161"/>
            <a:ext cx="83724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Parcours d’enrôlement MES pour un usager dont le code provisoire est échu</a:t>
            </a:r>
          </a:p>
          <a:p>
            <a:endParaRPr lang="fr-FR" sz="3200" dirty="0">
              <a:solidFill>
                <a:schemeClr val="bg1"/>
              </a:solidFill>
            </a:endParaRPr>
          </a:p>
          <a:p>
            <a:r>
              <a:rPr lang="fr-FR" sz="3200" b="1" dirty="0">
                <a:solidFill>
                  <a:schemeClr val="bg1"/>
                </a:solidFill>
              </a:rPr>
              <a:t>Enrôlement parent / enfant</a:t>
            </a:r>
          </a:p>
          <a:p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82799FC-61AF-453F-8D98-9085E5FE12F1}"/>
              </a:ext>
            </a:extLst>
          </p:cNvPr>
          <p:cNvSpPr/>
          <p:nvPr/>
        </p:nvSpPr>
        <p:spPr>
          <a:xfrm>
            <a:off x="2178994" y="2405161"/>
            <a:ext cx="271243" cy="284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xmlns="" id="{41DDE373-DB18-4FA4-AE38-10DB2DC7C7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1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EAB17FB-3A21-4A3B-8B7B-5BF150D8F4E6}"/>
              </a:ext>
            </a:extLst>
          </p:cNvPr>
          <p:cNvSpPr/>
          <p:nvPr/>
        </p:nvSpPr>
        <p:spPr>
          <a:xfrm>
            <a:off x="471881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AC44A83-9182-4918-9D22-887403444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917" y="361632"/>
            <a:ext cx="9915276" cy="6010477"/>
          </a:xfrm>
          <a:prstGeom prst="rect">
            <a:avLst/>
          </a:prstGeom>
        </p:spPr>
      </p:pic>
      <p:cxnSp>
        <p:nvCxnSpPr>
          <p:cNvPr id="35" name="Straight Arrow Connector 45">
            <a:extLst>
              <a:ext uri="{FF2B5EF4-FFF2-40B4-BE49-F238E27FC236}">
                <a16:creationId xmlns:a16="http://schemas.microsoft.com/office/drawing/2014/main" xmlns="" id="{A6755923-4DD8-4615-B2F2-A6046D97CE0A}"/>
              </a:ext>
            </a:extLst>
          </p:cNvPr>
          <p:cNvCxnSpPr/>
          <p:nvPr/>
        </p:nvCxnSpPr>
        <p:spPr>
          <a:xfrm flipH="1">
            <a:off x="9050144" y="5017262"/>
            <a:ext cx="827314" cy="0"/>
          </a:xfrm>
          <a:prstGeom prst="straightConnector1">
            <a:avLst/>
          </a:prstGeom>
          <a:ln>
            <a:solidFill>
              <a:srgbClr val="F0B3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1FF55826-D957-455B-BFB9-A41277EAD250}"/>
              </a:ext>
            </a:extLst>
          </p:cNvPr>
          <p:cNvSpPr/>
          <p:nvPr/>
        </p:nvSpPr>
        <p:spPr>
          <a:xfrm>
            <a:off x="8422342" y="2470004"/>
            <a:ext cx="1774371" cy="609600"/>
          </a:xfrm>
          <a:prstGeom prst="rect">
            <a:avLst/>
          </a:prstGeom>
          <a:solidFill>
            <a:srgbClr val="F0B323"/>
          </a:solidFill>
          <a:ln>
            <a:solidFill>
              <a:srgbClr val="F0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1. Renseignez ces champs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04065A5-BFCE-4CCB-A5A1-C8B8C7E0B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524" y="3757754"/>
            <a:ext cx="3143478" cy="1552504"/>
          </a:xfrm>
          <a:prstGeom prst="rect">
            <a:avLst/>
          </a:prstGeom>
        </p:spPr>
      </p:pic>
      <p:grpSp>
        <p:nvGrpSpPr>
          <p:cNvPr id="23" name="Group 41">
            <a:extLst>
              <a:ext uri="{FF2B5EF4-FFF2-40B4-BE49-F238E27FC236}">
                <a16:creationId xmlns:a16="http://schemas.microsoft.com/office/drawing/2014/main" xmlns="" id="{8C315E4D-3D99-40D9-8A62-1F034ED14325}"/>
              </a:ext>
            </a:extLst>
          </p:cNvPr>
          <p:cNvGrpSpPr/>
          <p:nvPr/>
        </p:nvGrpSpPr>
        <p:grpSpPr>
          <a:xfrm>
            <a:off x="5478260" y="5329104"/>
            <a:ext cx="3586245" cy="1016909"/>
            <a:chOff x="5478260" y="5408715"/>
            <a:chExt cx="3586245" cy="101690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9B9AFA7-DB12-4816-B3CC-7B9498D84FF6}"/>
                </a:ext>
              </a:extLst>
            </p:cNvPr>
            <p:cNvSpPr/>
            <p:nvPr/>
          </p:nvSpPr>
          <p:spPr>
            <a:xfrm>
              <a:off x="5478260" y="6075001"/>
              <a:ext cx="2069371" cy="350623"/>
            </a:xfrm>
            <a:prstGeom prst="rect">
              <a:avLst/>
            </a:prstGeom>
            <a:solidFill>
              <a:srgbClr val="F0B323"/>
            </a:solidFill>
            <a:ln>
              <a:solidFill>
                <a:srgbClr val="F0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</a:rPr>
                <a:t>4. Cliquez ici afin de continuer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678975FF-2749-481A-904A-5643B6CFE76B}"/>
                </a:ext>
              </a:extLst>
            </p:cNvPr>
            <p:cNvSpPr/>
            <p:nvPr/>
          </p:nvSpPr>
          <p:spPr>
            <a:xfrm>
              <a:off x="7937831" y="5408715"/>
              <a:ext cx="1126674" cy="609600"/>
            </a:xfrm>
            <a:prstGeom prst="rect">
              <a:avLst/>
            </a:prstGeom>
            <a:solidFill>
              <a:srgbClr val="F0B323"/>
            </a:solidFill>
            <a:ln>
              <a:solidFill>
                <a:srgbClr val="F0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</a:rPr>
                <a:t>3. Renseignez ce champ</a:t>
              </a:r>
            </a:p>
          </p:txBody>
        </p:sp>
      </p:grp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xmlns="" id="{F3B9AE42-CC1D-457A-8AC2-02959F3FAB14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4071068" y="6170702"/>
            <a:ext cx="1407192" cy="0"/>
          </a:xfrm>
          <a:prstGeom prst="straightConnector1">
            <a:avLst/>
          </a:prstGeom>
          <a:ln>
            <a:solidFill>
              <a:srgbClr val="F0B3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xmlns="" id="{FE3605FB-C25C-4364-A405-7AE53BCE1C7F}"/>
              </a:ext>
            </a:extLst>
          </p:cNvPr>
          <p:cNvCxnSpPr>
            <a:cxnSpLocks/>
          </p:cNvCxnSpPr>
          <p:nvPr/>
        </p:nvCxnSpPr>
        <p:spPr>
          <a:xfrm flipH="1">
            <a:off x="4142631" y="3235553"/>
            <a:ext cx="3504893" cy="803710"/>
          </a:xfrm>
          <a:prstGeom prst="straightConnector1">
            <a:avLst/>
          </a:prstGeom>
          <a:ln>
            <a:solidFill>
              <a:srgbClr val="F0B3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xmlns="" id="{30837A17-9D10-4236-A468-A76E5D0BE0EC}"/>
              </a:ext>
            </a:extLst>
          </p:cNvPr>
          <p:cNvCxnSpPr>
            <a:cxnSpLocks/>
          </p:cNvCxnSpPr>
          <p:nvPr/>
        </p:nvCxnSpPr>
        <p:spPr>
          <a:xfrm flipH="1">
            <a:off x="4142631" y="4956862"/>
            <a:ext cx="3504893" cy="0"/>
          </a:xfrm>
          <a:prstGeom prst="straightConnector1">
            <a:avLst/>
          </a:prstGeom>
          <a:ln>
            <a:solidFill>
              <a:srgbClr val="F0B3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xmlns="" id="{9C83575F-8389-43F9-A68B-2FB90EB46D30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6153436" y="5633904"/>
            <a:ext cx="1784395" cy="0"/>
          </a:xfrm>
          <a:prstGeom prst="straightConnector1">
            <a:avLst/>
          </a:prstGeom>
          <a:ln>
            <a:solidFill>
              <a:srgbClr val="F0B3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19">
            <a:extLst>
              <a:ext uri="{FF2B5EF4-FFF2-40B4-BE49-F238E27FC236}">
                <a16:creationId xmlns:a16="http://schemas.microsoft.com/office/drawing/2014/main" xmlns="" id="{BF5B2A02-9C58-4EE6-A683-81B5559C5C4C}"/>
              </a:ext>
            </a:extLst>
          </p:cNvPr>
          <p:cNvCxnSpPr>
            <a:cxnSpLocks/>
            <a:stCxn id="38" idx="1"/>
          </p:cNvCxnSpPr>
          <p:nvPr/>
        </p:nvCxnSpPr>
        <p:spPr>
          <a:xfrm flipH="1" flipV="1">
            <a:off x="6162261" y="2200869"/>
            <a:ext cx="232439" cy="382067"/>
          </a:xfrm>
          <a:prstGeom prst="straightConnector1">
            <a:avLst/>
          </a:prstGeom>
          <a:ln>
            <a:solidFill>
              <a:srgbClr val="F0B3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1C541134-E1E3-4B7D-A9F3-1CFB5ADB71A1}"/>
              </a:ext>
            </a:extLst>
          </p:cNvPr>
          <p:cNvSpPr/>
          <p:nvPr/>
        </p:nvSpPr>
        <p:spPr>
          <a:xfrm>
            <a:off x="6394700" y="2278136"/>
            <a:ext cx="1177201" cy="609600"/>
          </a:xfrm>
          <a:prstGeom prst="rect">
            <a:avLst/>
          </a:prstGeom>
          <a:solidFill>
            <a:srgbClr val="F0B323"/>
          </a:solidFill>
          <a:ln>
            <a:solidFill>
              <a:srgbClr val="F0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1. Renseignez ces champs</a:t>
            </a:r>
          </a:p>
        </p:txBody>
      </p:sp>
      <p:pic>
        <p:nvPicPr>
          <p:cNvPr id="43" name="Image 2">
            <a:extLst>
              <a:ext uri="{FF2B5EF4-FFF2-40B4-BE49-F238E27FC236}">
                <a16:creationId xmlns:a16="http://schemas.microsoft.com/office/drawing/2014/main" xmlns="" id="{F9E5D046-7DB6-43E4-B496-D7DEC0E01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193" y="1930441"/>
            <a:ext cx="3137808" cy="1729715"/>
          </a:xfrm>
          <a:prstGeom prst="rect">
            <a:avLst/>
          </a:prstGeom>
        </p:spPr>
      </p:pic>
      <p:cxnSp>
        <p:nvCxnSpPr>
          <p:cNvPr id="31" name="Connecteur droit avec flèche 19">
            <a:extLst>
              <a:ext uri="{FF2B5EF4-FFF2-40B4-BE49-F238E27FC236}">
                <a16:creationId xmlns:a16="http://schemas.microsoft.com/office/drawing/2014/main" xmlns="" id="{02356F44-B892-452C-A884-CEAB424BCC2C}"/>
              </a:ext>
            </a:extLst>
          </p:cNvPr>
          <p:cNvCxnSpPr>
            <a:cxnSpLocks/>
            <a:stCxn id="38" idx="1"/>
          </p:cNvCxnSpPr>
          <p:nvPr/>
        </p:nvCxnSpPr>
        <p:spPr>
          <a:xfrm flipH="1">
            <a:off x="6153436" y="2582936"/>
            <a:ext cx="241264" cy="290464"/>
          </a:xfrm>
          <a:prstGeom prst="straightConnector1">
            <a:avLst/>
          </a:prstGeom>
          <a:ln>
            <a:solidFill>
              <a:srgbClr val="F0B3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71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D52DCC4-B26A-4AD3-B526-ECB64EA41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659" y="568171"/>
            <a:ext cx="9538682" cy="5770486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9FBDF74-E022-4E59-A38C-BA06AE703041}"/>
              </a:ext>
            </a:extLst>
          </p:cNvPr>
          <p:cNvCxnSpPr>
            <a:cxnSpLocks/>
            <a:stCxn id="43" idx="1"/>
          </p:cNvCxnSpPr>
          <p:nvPr/>
        </p:nvCxnSpPr>
        <p:spPr>
          <a:xfrm flipH="1" flipV="1">
            <a:off x="4234649" y="2734322"/>
            <a:ext cx="4225770" cy="187340"/>
          </a:xfrm>
          <a:prstGeom prst="straightConnector1">
            <a:avLst/>
          </a:prstGeom>
          <a:solidFill>
            <a:srgbClr val="E11A81"/>
          </a:solidFill>
          <a:ln>
            <a:solidFill>
              <a:srgbClr val="E11A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B6AF65C1-0E3E-45CB-915D-00BA4B9D461B}"/>
              </a:ext>
            </a:extLst>
          </p:cNvPr>
          <p:cNvSpPr/>
          <p:nvPr/>
        </p:nvSpPr>
        <p:spPr>
          <a:xfrm>
            <a:off x="8460419" y="2602386"/>
            <a:ext cx="1954137" cy="638551"/>
          </a:xfrm>
          <a:prstGeom prst="rect">
            <a:avLst/>
          </a:prstGeom>
          <a:solidFill>
            <a:srgbClr val="E11A81"/>
          </a:solidFill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1. Cliquez ici pour générer un nouveau </a:t>
            </a:r>
            <a:r>
              <a:rPr lang="fr-FR" sz="1200" dirty="0" err="1">
                <a:solidFill>
                  <a:schemeClr val="bg1"/>
                </a:solidFill>
              </a:rPr>
              <a:t>coed</a:t>
            </a:r>
            <a:r>
              <a:rPr lang="fr-FR" sz="1200" dirty="0">
                <a:solidFill>
                  <a:schemeClr val="bg1"/>
                </a:solidFill>
              </a:rPr>
              <a:t> provisoire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17DE8DD2-B525-454B-AF66-7740BB0B1807}"/>
              </a:ext>
            </a:extLst>
          </p:cNvPr>
          <p:cNvSpPr/>
          <p:nvPr/>
        </p:nvSpPr>
        <p:spPr>
          <a:xfrm>
            <a:off x="5605087" y="5850488"/>
            <a:ext cx="2131999" cy="376246"/>
          </a:xfrm>
          <a:prstGeom prst="rect">
            <a:avLst/>
          </a:prstGeom>
          <a:solidFill>
            <a:srgbClr val="E11A81"/>
          </a:solidFill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2. Cliquez ici afin de continuer</a:t>
            </a:r>
          </a:p>
        </p:txBody>
      </p:sp>
      <p:cxnSp>
        <p:nvCxnSpPr>
          <p:cNvPr id="11" name="Straight Arrow Connector 41">
            <a:extLst>
              <a:ext uri="{FF2B5EF4-FFF2-40B4-BE49-F238E27FC236}">
                <a16:creationId xmlns:a16="http://schemas.microsoft.com/office/drawing/2014/main" xmlns="" id="{7FAE7E49-50EF-41AF-8E91-135C171FC76C}"/>
              </a:ext>
            </a:extLst>
          </p:cNvPr>
          <p:cNvCxnSpPr>
            <a:cxnSpLocks/>
            <a:stCxn id="45" idx="1"/>
          </p:cNvCxnSpPr>
          <p:nvPr/>
        </p:nvCxnSpPr>
        <p:spPr>
          <a:xfrm flipH="1">
            <a:off x="4589757" y="6038611"/>
            <a:ext cx="1015330" cy="0"/>
          </a:xfrm>
          <a:prstGeom prst="straightConnector1">
            <a:avLst/>
          </a:prstGeom>
          <a:solidFill>
            <a:srgbClr val="E11A81"/>
          </a:solidFill>
          <a:ln>
            <a:solidFill>
              <a:srgbClr val="E11A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119AFFFF-6B48-4111-90F4-8484DB17C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636" y="0"/>
            <a:ext cx="6662727" cy="6858000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9FBDF74-E022-4E59-A38C-BA06AE703041}"/>
              </a:ext>
            </a:extLst>
          </p:cNvPr>
          <p:cNvCxnSpPr>
            <a:cxnSpLocks/>
            <a:stCxn id="43" idx="1"/>
          </p:cNvCxnSpPr>
          <p:nvPr/>
        </p:nvCxnSpPr>
        <p:spPr>
          <a:xfrm flipH="1" flipV="1">
            <a:off x="5415379" y="2041864"/>
            <a:ext cx="1864310" cy="1501235"/>
          </a:xfrm>
          <a:prstGeom prst="straightConnector1">
            <a:avLst/>
          </a:prstGeom>
          <a:solidFill>
            <a:srgbClr val="E11A81"/>
          </a:solidFill>
          <a:ln>
            <a:solidFill>
              <a:srgbClr val="E11A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B6AF65C1-0E3E-45CB-915D-00BA4B9D461B}"/>
              </a:ext>
            </a:extLst>
          </p:cNvPr>
          <p:cNvSpPr/>
          <p:nvPr/>
        </p:nvSpPr>
        <p:spPr>
          <a:xfrm>
            <a:off x="7279689" y="3223823"/>
            <a:ext cx="1954137" cy="638551"/>
          </a:xfrm>
          <a:prstGeom prst="rect">
            <a:avLst/>
          </a:prstGeom>
          <a:solidFill>
            <a:srgbClr val="E11A81"/>
          </a:solidFill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1. Alimenter ces champs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17DE8DD2-B525-454B-AF66-7740BB0B1807}"/>
              </a:ext>
            </a:extLst>
          </p:cNvPr>
          <p:cNvSpPr/>
          <p:nvPr/>
        </p:nvSpPr>
        <p:spPr>
          <a:xfrm>
            <a:off x="6042734" y="6390676"/>
            <a:ext cx="2131999" cy="376246"/>
          </a:xfrm>
          <a:prstGeom prst="rect">
            <a:avLst/>
          </a:prstGeom>
          <a:solidFill>
            <a:srgbClr val="E11A81"/>
          </a:solidFill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2. Cliquez ici afin de continuer</a:t>
            </a:r>
          </a:p>
        </p:txBody>
      </p:sp>
      <p:cxnSp>
        <p:nvCxnSpPr>
          <p:cNvPr id="11" name="Straight Arrow Connector 41">
            <a:extLst>
              <a:ext uri="{FF2B5EF4-FFF2-40B4-BE49-F238E27FC236}">
                <a16:creationId xmlns:a16="http://schemas.microsoft.com/office/drawing/2014/main" xmlns="" id="{7FAE7E49-50EF-41AF-8E91-135C171FC76C}"/>
              </a:ext>
            </a:extLst>
          </p:cNvPr>
          <p:cNvCxnSpPr>
            <a:cxnSpLocks/>
            <a:stCxn id="45" idx="1"/>
          </p:cNvCxnSpPr>
          <p:nvPr/>
        </p:nvCxnSpPr>
        <p:spPr>
          <a:xfrm flipH="1">
            <a:off x="5494960" y="6578799"/>
            <a:ext cx="547774" cy="0"/>
          </a:xfrm>
          <a:prstGeom prst="straightConnector1">
            <a:avLst/>
          </a:prstGeom>
          <a:solidFill>
            <a:srgbClr val="E11A81"/>
          </a:solidFill>
          <a:ln>
            <a:solidFill>
              <a:srgbClr val="E11A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41">
            <a:extLst>
              <a:ext uri="{FF2B5EF4-FFF2-40B4-BE49-F238E27FC236}">
                <a16:creationId xmlns:a16="http://schemas.microsoft.com/office/drawing/2014/main" xmlns="" id="{DED56E0C-52C7-4910-A960-02AE987E0E39}"/>
              </a:ext>
            </a:extLst>
          </p:cNvPr>
          <p:cNvCxnSpPr>
            <a:cxnSpLocks/>
          </p:cNvCxnSpPr>
          <p:nvPr/>
        </p:nvCxnSpPr>
        <p:spPr>
          <a:xfrm flipH="1" flipV="1">
            <a:off x="5494960" y="3188101"/>
            <a:ext cx="1784730" cy="354998"/>
          </a:xfrm>
          <a:prstGeom prst="straightConnector1">
            <a:avLst/>
          </a:prstGeom>
          <a:solidFill>
            <a:srgbClr val="E11A81"/>
          </a:solidFill>
          <a:ln>
            <a:solidFill>
              <a:srgbClr val="E11A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41">
            <a:extLst>
              <a:ext uri="{FF2B5EF4-FFF2-40B4-BE49-F238E27FC236}">
                <a16:creationId xmlns:a16="http://schemas.microsoft.com/office/drawing/2014/main" xmlns="" id="{CE9E0774-BA14-48B1-9E6D-91ED59B95229}"/>
              </a:ext>
            </a:extLst>
          </p:cNvPr>
          <p:cNvCxnSpPr>
            <a:cxnSpLocks/>
          </p:cNvCxnSpPr>
          <p:nvPr/>
        </p:nvCxnSpPr>
        <p:spPr>
          <a:xfrm flipH="1">
            <a:off x="5024761" y="3695499"/>
            <a:ext cx="2407329" cy="2375902"/>
          </a:xfrm>
          <a:prstGeom prst="straightConnector1">
            <a:avLst/>
          </a:prstGeom>
          <a:solidFill>
            <a:srgbClr val="E11A81"/>
          </a:solidFill>
          <a:ln>
            <a:solidFill>
              <a:srgbClr val="E11A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02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E4BF62-DDB3-4AA1-B119-A0B13CE63692}"/>
              </a:ext>
            </a:extLst>
          </p:cNvPr>
          <p:cNvSpPr txBox="1"/>
          <p:nvPr/>
        </p:nvSpPr>
        <p:spPr>
          <a:xfrm>
            <a:off x="2709436" y="2405161"/>
            <a:ext cx="83724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Parcours d’enrôlement MES pour un usager dont le code provisoire est échu</a:t>
            </a:r>
          </a:p>
          <a:p>
            <a:endParaRPr lang="fr-FR" sz="3200" dirty="0">
              <a:solidFill>
                <a:schemeClr val="bg1"/>
              </a:solidFill>
            </a:endParaRPr>
          </a:p>
          <a:p>
            <a:r>
              <a:rPr lang="fr-FR" sz="3200" b="1" dirty="0">
                <a:solidFill>
                  <a:schemeClr val="bg1"/>
                </a:solidFill>
              </a:rPr>
              <a:t>Enrôlement de jumeaux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82799FC-61AF-453F-8D98-9085E5FE12F1}"/>
              </a:ext>
            </a:extLst>
          </p:cNvPr>
          <p:cNvSpPr/>
          <p:nvPr/>
        </p:nvSpPr>
        <p:spPr>
          <a:xfrm>
            <a:off x="2178994" y="2405161"/>
            <a:ext cx="271243" cy="284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xmlns="" id="{41DDE373-DB18-4FA4-AE38-10DB2DC7C7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5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6968716-9301-4D75-9790-DBE8CA50B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756" y="1161733"/>
            <a:ext cx="9402487" cy="4534533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9FBDF74-E022-4E59-A38C-BA06AE703041}"/>
              </a:ext>
            </a:extLst>
          </p:cNvPr>
          <p:cNvCxnSpPr>
            <a:cxnSpLocks/>
            <a:stCxn id="43" idx="1"/>
          </p:cNvCxnSpPr>
          <p:nvPr/>
        </p:nvCxnSpPr>
        <p:spPr>
          <a:xfrm flipH="1" flipV="1">
            <a:off x="7812351" y="3799643"/>
            <a:ext cx="630312" cy="382648"/>
          </a:xfrm>
          <a:prstGeom prst="straightConnector1">
            <a:avLst/>
          </a:prstGeom>
          <a:solidFill>
            <a:srgbClr val="E11A81"/>
          </a:solidFill>
          <a:ln>
            <a:solidFill>
              <a:srgbClr val="E11A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B6AF65C1-0E3E-45CB-915D-00BA4B9D461B}"/>
              </a:ext>
            </a:extLst>
          </p:cNvPr>
          <p:cNvSpPr/>
          <p:nvPr/>
        </p:nvSpPr>
        <p:spPr>
          <a:xfrm>
            <a:off x="8442663" y="3863015"/>
            <a:ext cx="1954137" cy="638551"/>
          </a:xfrm>
          <a:prstGeom prst="rect">
            <a:avLst/>
          </a:prstGeom>
          <a:solidFill>
            <a:srgbClr val="E11A81"/>
          </a:solidFill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1. Sélectionner le mineur</a:t>
            </a:r>
          </a:p>
        </p:txBody>
      </p:sp>
      <p:cxnSp>
        <p:nvCxnSpPr>
          <p:cNvPr id="11" name="Straight Arrow Connector 41">
            <a:extLst>
              <a:ext uri="{FF2B5EF4-FFF2-40B4-BE49-F238E27FC236}">
                <a16:creationId xmlns:a16="http://schemas.microsoft.com/office/drawing/2014/main" xmlns="" id="{7FAE7E49-50EF-41AF-8E91-135C171FC76C}"/>
              </a:ext>
            </a:extLst>
          </p:cNvPr>
          <p:cNvCxnSpPr>
            <a:cxnSpLocks/>
          </p:cNvCxnSpPr>
          <p:nvPr/>
        </p:nvCxnSpPr>
        <p:spPr>
          <a:xfrm flipH="1">
            <a:off x="5494960" y="6578799"/>
            <a:ext cx="547774" cy="0"/>
          </a:xfrm>
          <a:prstGeom prst="straightConnector1">
            <a:avLst/>
          </a:prstGeom>
          <a:solidFill>
            <a:srgbClr val="E11A81"/>
          </a:solidFill>
          <a:ln>
            <a:solidFill>
              <a:srgbClr val="E11A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41">
            <a:extLst>
              <a:ext uri="{FF2B5EF4-FFF2-40B4-BE49-F238E27FC236}">
                <a16:creationId xmlns:a16="http://schemas.microsoft.com/office/drawing/2014/main" xmlns="" id="{E9E1137C-14F0-4A65-9562-0308E6094D18}"/>
              </a:ext>
            </a:extLst>
          </p:cNvPr>
          <p:cNvCxnSpPr>
            <a:cxnSpLocks/>
            <a:stCxn id="43" idx="1"/>
          </p:cNvCxnSpPr>
          <p:nvPr/>
        </p:nvCxnSpPr>
        <p:spPr>
          <a:xfrm flipH="1">
            <a:off x="7812351" y="4182291"/>
            <a:ext cx="630312" cy="319275"/>
          </a:xfrm>
          <a:prstGeom prst="straightConnector1">
            <a:avLst/>
          </a:prstGeom>
          <a:solidFill>
            <a:srgbClr val="E11A81"/>
          </a:solidFill>
          <a:ln>
            <a:solidFill>
              <a:srgbClr val="E11A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5A933DF-13D5-4447-8DC2-176C75068CFB}"/>
              </a:ext>
            </a:extLst>
          </p:cNvPr>
          <p:cNvSpPr/>
          <p:nvPr/>
        </p:nvSpPr>
        <p:spPr>
          <a:xfrm>
            <a:off x="4557522" y="5320020"/>
            <a:ext cx="2131999" cy="376246"/>
          </a:xfrm>
          <a:prstGeom prst="rect">
            <a:avLst/>
          </a:prstGeom>
          <a:solidFill>
            <a:srgbClr val="E11A81"/>
          </a:solidFill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2. Cliquez ici afin de continuer</a:t>
            </a:r>
          </a:p>
        </p:txBody>
      </p:sp>
      <p:cxnSp>
        <p:nvCxnSpPr>
          <p:cNvPr id="18" name="Straight Arrow Connector 41">
            <a:extLst>
              <a:ext uri="{FF2B5EF4-FFF2-40B4-BE49-F238E27FC236}">
                <a16:creationId xmlns:a16="http://schemas.microsoft.com/office/drawing/2014/main" xmlns="" id="{1D256C61-3C3E-4FBF-A1FF-95218438E987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3542192" y="5508143"/>
            <a:ext cx="1015330" cy="0"/>
          </a:xfrm>
          <a:prstGeom prst="straightConnector1">
            <a:avLst/>
          </a:prstGeom>
          <a:solidFill>
            <a:srgbClr val="E11A81"/>
          </a:solidFill>
          <a:ln>
            <a:solidFill>
              <a:srgbClr val="E11A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CAC80FE7-33CF-4C9C-80A7-F0691371F1FC}"/>
              </a:ext>
            </a:extLst>
          </p:cNvPr>
          <p:cNvSpPr txBox="1"/>
          <p:nvPr/>
        </p:nvSpPr>
        <p:spPr>
          <a:xfrm>
            <a:off x="1309458" y="421340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Ecran spécifique affiché quand la présence de jumeaux est connu de l’organisme d’assurance maladie</a:t>
            </a:r>
          </a:p>
        </p:txBody>
      </p:sp>
    </p:spTree>
    <p:extLst>
      <p:ext uri="{BB962C8B-B14F-4D97-AF65-F5344CB8AC3E}">
        <p14:creationId xmlns:p14="http://schemas.microsoft.com/office/powerpoint/2010/main" val="69982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1494419-691B-4994-AB28-988CAF12C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57" y="1695208"/>
            <a:ext cx="8497486" cy="3467584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9FBDF74-E022-4E59-A38C-BA06AE703041}"/>
              </a:ext>
            </a:extLst>
          </p:cNvPr>
          <p:cNvCxnSpPr>
            <a:cxnSpLocks/>
            <a:stCxn id="43" idx="1"/>
          </p:cNvCxnSpPr>
          <p:nvPr/>
        </p:nvCxnSpPr>
        <p:spPr>
          <a:xfrm flipH="1" flipV="1">
            <a:off x="7812351" y="3799643"/>
            <a:ext cx="630312" cy="382648"/>
          </a:xfrm>
          <a:prstGeom prst="straightConnector1">
            <a:avLst/>
          </a:prstGeom>
          <a:solidFill>
            <a:srgbClr val="E11A81"/>
          </a:solidFill>
          <a:ln>
            <a:solidFill>
              <a:srgbClr val="E11A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B6AF65C1-0E3E-45CB-915D-00BA4B9D461B}"/>
              </a:ext>
            </a:extLst>
          </p:cNvPr>
          <p:cNvSpPr/>
          <p:nvPr/>
        </p:nvSpPr>
        <p:spPr>
          <a:xfrm>
            <a:off x="8442663" y="3863015"/>
            <a:ext cx="1954137" cy="638551"/>
          </a:xfrm>
          <a:prstGeom prst="rect">
            <a:avLst/>
          </a:prstGeom>
          <a:solidFill>
            <a:srgbClr val="E11A81"/>
          </a:solidFill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1. Vérifier l’adresse mail</a:t>
            </a:r>
          </a:p>
        </p:txBody>
      </p:sp>
      <p:cxnSp>
        <p:nvCxnSpPr>
          <p:cNvPr id="11" name="Straight Arrow Connector 41">
            <a:extLst>
              <a:ext uri="{FF2B5EF4-FFF2-40B4-BE49-F238E27FC236}">
                <a16:creationId xmlns:a16="http://schemas.microsoft.com/office/drawing/2014/main" xmlns="" id="{7FAE7E49-50EF-41AF-8E91-135C171FC76C}"/>
              </a:ext>
            </a:extLst>
          </p:cNvPr>
          <p:cNvCxnSpPr>
            <a:cxnSpLocks/>
          </p:cNvCxnSpPr>
          <p:nvPr/>
        </p:nvCxnSpPr>
        <p:spPr>
          <a:xfrm flipH="1">
            <a:off x="5494960" y="6578799"/>
            <a:ext cx="547774" cy="0"/>
          </a:xfrm>
          <a:prstGeom prst="straightConnector1">
            <a:avLst/>
          </a:prstGeom>
          <a:solidFill>
            <a:srgbClr val="E11A81"/>
          </a:solidFill>
          <a:ln>
            <a:solidFill>
              <a:srgbClr val="E11A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5A933DF-13D5-4447-8DC2-176C75068CFB}"/>
              </a:ext>
            </a:extLst>
          </p:cNvPr>
          <p:cNvSpPr/>
          <p:nvPr/>
        </p:nvSpPr>
        <p:spPr>
          <a:xfrm>
            <a:off x="4976734" y="4692484"/>
            <a:ext cx="2131999" cy="376246"/>
          </a:xfrm>
          <a:prstGeom prst="rect">
            <a:avLst/>
          </a:prstGeom>
          <a:solidFill>
            <a:srgbClr val="E11A81"/>
          </a:solidFill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2. Cliquez ici afin de continuer</a:t>
            </a:r>
          </a:p>
        </p:txBody>
      </p:sp>
      <p:cxnSp>
        <p:nvCxnSpPr>
          <p:cNvPr id="18" name="Straight Arrow Connector 41">
            <a:extLst>
              <a:ext uri="{FF2B5EF4-FFF2-40B4-BE49-F238E27FC236}">
                <a16:creationId xmlns:a16="http://schemas.microsoft.com/office/drawing/2014/main" xmlns="" id="{1D256C61-3C3E-4FBF-A1FF-95218438E987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3961404" y="4880607"/>
            <a:ext cx="1015330" cy="0"/>
          </a:xfrm>
          <a:prstGeom prst="straightConnector1">
            <a:avLst/>
          </a:prstGeom>
          <a:solidFill>
            <a:srgbClr val="E11A81"/>
          </a:solidFill>
          <a:ln>
            <a:solidFill>
              <a:srgbClr val="E11A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0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19EF85B-6183-4D59-BD21-9DF068683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888" y="1685681"/>
            <a:ext cx="8764223" cy="3486637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9FBDF74-E022-4E59-A38C-BA06AE703041}"/>
              </a:ext>
            </a:extLst>
          </p:cNvPr>
          <p:cNvCxnSpPr>
            <a:cxnSpLocks/>
            <a:stCxn id="43" idx="1"/>
          </p:cNvCxnSpPr>
          <p:nvPr/>
        </p:nvCxnSpPr>
        <p:spPr>
          <a:xfrm flipH="1">
            <a:off x="8149701" y="4075759"/>
            <a:ext cx="310718" cy="0"/>
          </a:xfrm>
          <a:prstGeom prst="straightConnector1">
            <a:avLst/>
          </a:prstGeom>
          <a:solidFill>
            <a:srgbClr val="E11A81"/>
          </a:solidFill>
          <a:ln>
            <a:solidFill>
              <a:srgbClr val="E11A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B6AF65C1-0E3E-45CB-915D-00BA4B9D461B}"/>
              </a:ext>
            </a:extLst>
          </p:cNvPr>
          <p:cNvSpPr/>
          <p:nvPr/>
        </p:nvSpPr>
        <p:spPr>
          <a:xfrm>
            <a:off x="8460419" y="3756483"/>
            <a:ext cx="1954137" cy="638551"/>
          </a:xfrm>
          <a:prstGeom prst="rect">
            <a:avLst/>
          </a:prstGeom>
          <a:solidFill>
            <a:srgbClr val="E11A81"/>
          </a:solidFill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1. Saisir le code reçu par mail (12 caractères)</a:t>
            </a:r>
          </a:p>
        </p:txBody>
      </p:sp>
      <p:cxnSp>
        <p:nvCxnSpPr>
          <p:cNvPr id="11" name="Straight Arrow Connector 41">
            <a:extLst>
              <a:ext uri="{FF2B5EF4-FFF2-40B4-BE49-F238E27FC236}">
                <a16:creationId xmlns:a16="http://schemas.microsoft.com/office/drawing/2014/main" xmlns="" id="{7FAE7E49-50EF-41AF-8E91-135C171FC76C}"/>
              </a:ext>
            </a:extLst>
          </p:cNvPr>
          <p:cNvCxnSpPr>
            <a:cxnSpLocks/>
          </p:cNvCxnSpPr>
          <p:nvPr/>
        </p:nvCxnSpPr>
        <p:spPr>
          <a:xfrm flipH="1">
            <a:off x="5494960" y="6578799"/>
            <a:ext cx="547774" cy="0"/>
          </a:xfrm>
          <a:prstGeom prst="straightConnector1">
            <a:avLst/>
          </a:prstGeom>
          <a:solidFill>
            <a:srgbClr val="E11A81"/>
          </a:solidFill>
          <a:ln>
            <a:solidFill>
              <a:srgbClr val="E11A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5A933DF-13D5-4447-8DC2-176C75068CFB}"/>
              </a:ext>
            </a:extLst>
          </p:cNvPr>
          <p:cNvSpPr/>
          <p:nvPr/>
        </p:nvSpPr>
        <p:spPr>
          <a:xfrm>
            <a:off x="4976734" y="4692484"/>
            <a:ext cx="2131999" cy="376246"/>
          </a:xfrm>
          <a:prstGeom prst="rect">
            <a:avLst/>
          </a:prstGeom>
          <a:solidFill>
            <a:srgbClr val="E11A81"/>
          </a:solidFill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2. Cliquez ici afin de continuer</a:t>
            </a:r>
          </a:p>
        </p:txBody>
      </p:sp>
      <p:cxnSp>
        <p:nvCxnSpPr>
          <p:cNvPr id="18" name="Straight Arrow Connector 41">
            <a:extLst>
              <a:ext uri="{FF2B5EF4-FFF2-40B4-BE49-F238E27FC236}">
                <a16:creationId xmlns:a16="http://schemas.microsoft.com/office/drawing/2014/main" xmlns="" id="{1D256C61-3C3E-4FBF-A1FF-95218438E987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3961404" y="4880607"/>
            <a:ext cx="1015330" cy="0"/>
          </a:xfrm>
          <a:prstGeom prst="straightConnector1">
            <a:avLst/>
          </a:prstGeom>
          <a:solidFill>
            <a:srgbClr val="E11A81"/>
          </a:solidFill>
          <a:ln>
            <a:solidFill>
              <a:srgbClr val="E11A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76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832EBC6-AA53-4C73-8787-EBA1DEAE0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941" y="1876208"/>
            <a:ext cx="8726118" cy="3105583"/>
          </a:xfrm>
          <a:prstGeom prst="rect">
            <a:avLst/>
          </a:prstGeom>
        </p:spPr>
      </p:pic>
      <p:cxnSp>
        <p:nvCxnSpPr>
          <p:cNvPr id="11" name="Straight Arrow Connector 41">
            <a:extLst>
              <a:ext uri="{FF2B5EF4-FFF2-40B4-BE49-F238E27FC236}">
                <a16:creationId xmlns:a16="http://schemas.microsoft.com/office/drawing/2014/main" xmlns="" id="{7FAE7E49-50EF-41AF-8E91-135C171FC76C}"/>
              </a:ext>
            </a:extLst>
          </p:cNvPr>
          <p:cNvCxnSpPr>
            <a:cxnSpLocks/>
          </p:cNvCxnSpPr>
          <p:nvPr/>
        </p:nvCxnSpPr>
        <p:spPr>
          <a:xfrm flipH="1">
            <a:off x="5494960" y="6578799"/>
            <a:ext cx="547774" cy="0"/>
          </a:xfrm>
          <a:prstGeom prst="straightConnector1">
            <a:avLst/>
          </a:prstGeom>
          <a:solidFill>
            <a:srgbClr val="E11A81"/>
          </a:solidFill>
          <a:ln>
            <a:solidFill>
              <a:srgbClr val="E11A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5A933DF-13D5-4447-8DC2-176C75068CFB}"/>
              </a:ext>
            </a:extLst>
          </p:cNvPr>
          <p:cNvSpPr/>
          <p:nvPr/>
        </p:nvSpPr>
        <p:spPr>
          <a:xfrm>
            <a:off x="7497992" y="4538940"/>
            <a:ext cx="2131999" cy="376246"/>
          </a:xfrm>
          <a:prstGeom prst="rect">
            <a:avLst/>
          </a:prstGeom>
          <a:solidFill>
            <a:srgbClr val="E11A81"/>
          </a:solidFill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1. Cliquez ici afin de continuer</a:t>
            </a:r>
          </a:p>
        </p:txBody>
      </p:sp>
      <p:cxnSp>
        <p:nvCxnSpPr>
          <p:cNvPr id="18" name="Straight Arrow Connector 41">
            <a:extLst>
              <a:ext uri="{FF2B5EF4-FFF2-40B4-BE49-F238E27FC236}">
                <a16:creationId xmlns:a16="http://schemas.microsoft.com/office/drawing/2014/main" xmlns="" id="{1D256C61-3C3E-4FBF-A1FF-95218438E987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6482662" y="4727063"/>
            <a:ext cx="1015330" cy="0"/>
          </a:xfrm>
          <a:prstGeom prst="straightConnector1">
            <a:avLst/>
          </a:prstGeom>
          <a:solidFill>
            <a:srgbClr val="E11A81"/>
          </a:solidFill>
          <a:ln>
            <a:solidFill>
              <a:srgbClr val="E11A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27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3A8F23-3500-4B82-AC25-3641264DCAD7}"/>
              </a:ext>
            </a:extLst>
          </p:cNvPr>
          <p:cNvSpPr txBox="1"/>
          <p:nvPr/>
        </p:nvSpPr>
        <p:spPr>
          <a:xfrm>
            <a:off x="8706256" y="6254885"/>
            <a:ext cx="3180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>
                <a:solidFill>
                  <a:schemeClr val="bg1"/>
                </a:solidFill>
                <a:latin typeface="EYInterstate" panose="02000503020000020004" pitchFamily="2" charset="0"/>
              </a:rPr>
              <a:t>Mise à jour le </a:t>
            </a:r>
            <a:r>
              <a:rPr lang="fr-FR" sz="1600" i="1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15/12/2021</a:t>
            </a:r>
            <a:endParaRPr lang="fr-FR" sz="1600" i="1" dirty="0">
              <a:solidFill>
                <a:schemeClr val="bg1"/>
              </a:solidFill>
              <a:latin typeface="EYInterstate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69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E4BF62-DDB3-4AA1-B119-A0B13CE63692}"/>
              </a:ext>
            </a:extLst>
          </p:cNvPr>
          <p:cNvSpPr txBox="1"/>
          <p:nvPr/>
        </p:nvSpPr>
        <p:spPr>
          <a:xfrm>
            <a:off x="2659097" y="2582613"/>
            <a:ext cx="83724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Calibri (Body)"/>
              </a:rPr>
              <a:t>Parcours d’enrôlement MES pour un majeur sans enfant</a:t>
            </a:r>
          </a:p>
          <a:p>
            <a:endParaRPr lang="fr-FR" sz="3200" dirty="0">
              <a:solidFill>
                <a:schemeClr val="bg1"/>
              </a:solidFill>
              <a:latin typeface="Calibri (Body)"/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Calibri (Body)"/>
              </a:rPr>
              <a:t>Génération du code provisoire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A908DD6-26E7-4183-89E1-244038E9C6BE}"/>
              </a:ext>
            </a:extLst>
          </p:cNvPr>
          <p:cNvSpPr/>
          <p:nvPr/>
        </p:nvSpPr>
        <p:spPr>
          <a:xfrm>
            <a:off x="2178994" y="2405161"/>
            <a:ext cx="271243" cy="284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 (Body)"/>
            </a:endParaRP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xmlns="" id="{686C87FA-F7C7-4F4F-9DC6-25EDB10A2E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3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881D6647-E282-4C43-BD47-CB58F52C7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917" y="353681"/>
            <a:ext cx="9915276" cy="6010477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8B4759F3-D6C9-4675-9F0D-C2C0C922FCD0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3641697" y="2420259"/>
            <a:ext cx="2992415" cy="0"/>
          </a:xfrm>
          <a:prstGeom prst="straightConnector1">
            <a:avLst/>
          </a:prstGeom>
          <a:ln>
            <a:solidFill>
              <a:srgbClr val="F0B3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545F8BD-59C7-41E0-8D64-0E9EC780DFD5}"/>
              </a:ext>
            </a:extLst>
          </p:cNvPr>
          <p:cNvSpPr/>
          <p:nvPr/>
        </p:nvSpPr>
        <p:spPr>
          <a:xfrm>
            <a:off x="6634112" y="2115459"/>
            <a:ext cx="2251510" cy="609600"/>
          </a:xfrm>
          <a:prstGeom prst="rect">
            <a:avLst/>
          </a:prstGeom>
          <a:solidFill>
            <a:srgbClr val="F0B323"/>
          </a:solidFill>
          <a:ln>
            <a:solidFill>
              <a:srgbClr val="F0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Cliquez sur ce lien afin d’accéder à la page de génération d’un nouveau code provisoire</a:t>
            </a:r>
          </a:p>
        </p:txBody>
      </p:sp>
    </p:spTree>
    <p:extLst>
      <p:ext uri="{BB962C8B-B14F-4D97-AF65-F5344CB8AC3E}">
        <p14:creationId xmlns:p14="http://schemas.microsoft.com/office/powerpoint/2010/main" val="122621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699439D-49F8-4DC3-957F-5AF444CAB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770" y="426202"/>
            <a:ext cx="9565420" cy="6076617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E5FB35FF-D3E0-4DDB-BC14-C7D2E86A1286}"/>
              </a:ext>
            </a:extLst>
          </p:cNvPr>
          <p:cNvCxnSpPr>
            <a:cxnSpLocks/>
          </p:cNvCxnSpPr>
          <p:nvPr/>
        </p:nvCxnSpPr>
        <p:spPr>
          <a:xfrm flipH="1">
            <a:off x="5648478" y="2095555"/>
            <a:ext cx="2167289" cy="10019"/>
          </a:xfrm>
          <a:prstGeom prst="straightConnector1">
            <a:avLst/>
          </a:prstGeom>
          <a:ln>
            <a:solidFill>
              <a:srgbClr val="F0B3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767EF02-75BE-4C9A-AD81-83E93EF43D20}"/>
              </a:ext>
            </a:extLst>
          </p:cNvPr>
          <p:cNvSpPr/>
          <p:nvPr/>
        </p:nvSpPr>
        <p:spPr>
          <a:xfrm>
            <a:off x="7091211" y="1888410"/>
            <a:ext cx="2251510" cy="383889"/>
          </a:xfrm>
          <a:prstGeom prst="rect">
            <a:avLst/>
          </a:prstGeom>
          <a:solidFill>
            <a:srgbClr val="F0B323"/>
          </a:solidFill>
          <a:ln>
            <a:solidFill>
              <a:srgbClr val="F0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1. Renseignez ce champ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76B74CAE-1D5A-47EE-9177-1CCBE6D0AEB8}"/>
              </a:ext>
            </a:extLst>
          </p:cNvPr>
          <p:cNvCxnSpPr>
            <a:cxnSpLocks/>
          </p:cNvCxnSpPr>
          <p:nvPr/>
        </p:nvCxnSpPr>
        <p:spPr>
          <a:xfrm flipH="1">
            <a:off x="5026800" y="3252255"/>
            <a:ext cx="2620288" cy="0"/>
          </a:xfrm>
          <a:prstGeom prst="straightConnector1">
            <a:avLst/>
          </a:prstGeom>
          <a:ln>
            <a:solidFill>
              <a:srgbClr val="F0B3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D66E628-173E-4D23-923C-D62217A30B5C}"/>
              </a:ext>
            </a:extLst>
          </p:cNvPr>
          <p:cNvSpPr/>
          <p:nvPr/>
        </p:nvSpPr>
        <p:spPr>
          <a:xfrm>
            <a:off x="7091210" y="3045110"/>
            <a:ext cx="2251510" cy="383889"/>
          </a:xfrm>
          <a:prstGeom prst="rect">
            <a:avLst/>
          </a:prstGeom>
          <a:solidFill>
            <a:srgbClr val="F0B323"/>
          </a:solidFill>
          <a:ln>
            <a:solidFill>
              <a:srgbClr val="F0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2. Renseignez ce champ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7CF8E8D0-3E77-48B6-A319-CBA09AE20985}"/>
              </a:ext>
            </a:extLst>
          </p:cNvPr>
          <p:cNvCxnSpPr>
            <a:cxnSpLocks/>
          </p:cNvCxnSpPr>
          <p:nvPr/>
        </p:nvCxnSpPr>
        <p:spPr>
          <a:xfrm flipH="1">
            <a:off x="5648478" y="5526631"/>
            <a:ext cx="1975390" cy="0"/>
          </a:xfrm>
          <a:prstGeom prst="straightConnector1">
            <a:avLst/>
          </a:prstGeom>
          <a:ln>
            <a:solidFill>
              <a:srgbClr val="F0B3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EE161A8-8B14-4D94-9419-7635FDAB3BD1}"/>
              </a:ext>
            </a:extLst>
          </p:cNvPr>
          <p:cNvSpPr/>
          <p:nvPr/>
        </p:nvSpPr>
        <p:spPr>
          <a:xfrm>
            <a:off x="7091210" y="5319486"/>
            <a:ext cx="2251510" cy="383889"/>
          </a:xfrm>
          <a:prstGeom prst="rect">
            <a:avLst/>
          </a:prstGeom>
          <a:solidFill>
            <a:srgbClr val="F0B323"/>
          </a:solidFill>
          <a:ln>
            <a:solidFill>
              <a:srgbClr val="F0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4. Renseignez ce champ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BE238A2-DABF-494B-9BA0-8893B5E8EE86}"/>
              </a:ext>
            </a:extLst>
          </p:cNvPr>
          <p:cNvGrpSpPr/>
          <p:nvPr/>
        </p:nvGrpSpPr>
        <p:grpSpPr>
          <a:xfrm>
            <a:off x="5026801" y="4073190"/>
            <a:ext cx="4315919" cy="849370"/>
            <a:chOff x="5310051" y="4073190"/>
            <a:chExt cx="4103725" cy="849370"/>
          </a:xfrm>
        </p:grpSpPr>
        <p:sp>
          <p:nvSpPr>
            <p:cNvPr id="26" name="Right Bracket 25">
              <a:extLst>
                <a:ext uri="{FF2B5EF4-FFF2-40B4-BE49-F238E27FC236}">
                  <a16:creationId xmlns:a16="http://schemas.microsoft.com/office/drawing/2014/main" xmlns="" id="{E776504D-89EE-40FB-AF8A-C07A105E5DE1}"/>
                </a:ext>
              </a:extLst>
            </p:cNvPr>
            <p:cNvSpPr/>
            <p:nvPr/>
          </p:nvSpPr>
          <p:spPr>
            <a:xfrm>
              <a:off x="5430765" y="4133191"/>
              <a:ext cx="217713" cy="729368"/>
            </a:xfrm>
            <a:prstGeom prst="rightBracket">
              <a:avLst/>
            </a:prstGeom>
            <a:noFill/>
            <a:ln>
              <a:solidFill>
                <a:srgbClr val="F0B3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19F5391B-07F4-49D5-BC31-A25A3F112015}"/>
                </a:ext>
              </a:extLst>
            </p:cNvPr>
            <p:cNvCxnSpPr>
              <a:cxnSpLocks/>
            </p:cNvCxnSpPr>
            <p:nvPr/>
          </p:nvCxnSpPr>
          <p:spPr>
            <a:xfrm>
              <a:off x="5648478" y="4514192"/>
              <a:ext cx="2313216" cy="0"/>
            </a:xfrm>
            <a:prstGeom prst="line">
              <a:avLst/>
            </a:prstGeom>
            <a:ln>
              <a:solidFill>
                <a:srgbClr val="F0B3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0ECDBAF1-A1B7-4861-80F0-C2408F75F4AB}"/>
                </a:ext>
              </a:extLst>
            </p:cNvPr>
            <p:cNvSpPr/>
            <p:nvPr/>
          </p:nvSpPr>
          <p:spPr>
            <a:xfrm>
              <a:off x="7241169" y="4203339"/>
              <a:ext cx="2172607" cy="609600"/>
            </a:xfrm>
            <a:prstGeom prst="rect">
              <a:avLst/>
            </a:prstGeom>
            <a:solidFill>
              <a:srgbClr val="F0B323"/>
            </a:solidFill>
            <a:ln>
              <a:solidFill>
                <a:srgbClr val="F0B3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</a:rPr>
                <a:t>3. Choisissez votre type de carte Vitale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AA7441B4-E092-4BB9-AE61-49544F0BE449}"/>
                </a:ext>
              </a:extLst>
            </p:cNvPr>
            <p:cNvGrpSpPr/>
            <p:nvPr/>
          </p:nvGrpSpPr>
          <p:grpSpPr>
            <a:xfrm>
              <a:off x="5310051" y="4073190"/>
              <a:ext cx="153047" cy="849370"/>
              <a:chOff x="5670577" y="2323236"/>
              <a:chExt cx="153047" cy="849370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xmlns="" id="{9E1FBD19-9C8B-40AA-A401-B9EBFA77C905}"/>
                  </a:ext>
                </a:extLst>
              </p:cNvPr>
              <p:cNvSpPr/>
              <p:nvPr/>
            </p:nvSpPr>
            <p:spPr>
              <a:xfrm rot="16200000">
                <a:off x="5694244" y="2331993"/>
                <a:ext cx="138138" cy="120623"/>
              </a:xfrm>
              <a:prstGeom prst="triangle">
                <a:avLst/>
              </a:prstGeom>
              <a:solidFill>
                <a:srgbClr val="F0B323"/>
              </a:solidFill>
              <a:ln>
                <a:solidFill>
                  <a:srgbClr val="F0B3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xmlns="" id="{EBD0858A-7C2D-4F43-A757-AF3AD2403995}"/>
                  </a:ext>
                </a:extLst>
              </p:cNvPr>
              <p:cNvSpPr/>
              <p:nvPr/>
            </p:nvSpPr>
            <p:spPr>
              <a:xfrm rot="16200000">
                <a:off x="5661820" y="3043225"/>
                <a:ext cx="138138" cy="120623"/>
              </a:xfrm>
              <a:prstGeom prst="triangle">
                <a:avLst/>
              </a:prstGeom>
              <a:solidFill>
                <a:srgbClr val="F0B323"/>
              </a:solidFill>
              <a:ln>
                <a:solidFill>
                  <a:srgbClr val="F0B3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84093B89-E2A0-4DCB-B605-CB336DE9104D}"/>
              </a:ext>
            </a:extLst>
          </p:cNvPr>
          <p:cNvCxnSpPr>
            <a:cxnSpLocks/>
          </p:cNvCxnSpPr>
          <p:nvPr/>
        </p:nvCxnSpPr>
        <p:spPr>
          <a:xfrm flipH="1">
            <a:off x="4500438" y="6130702"/>
            <a:ext cx="2722232" cy="0"/>
          </a:xfrm>
          <a:prstGeom prst="straightConnector1">
            <a:avLst/>
          </a:prstGeom>
          <a:ln>
            <a:solidFill>
              <a:srgbClr val="F0B3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52CE324F-B6B1-4CCC-BA69-A74ABC8C1C47}"/>
              </a:ext>
            </a:extLst>
          </p:cNvPr>
          <p:cNvSpPr/>
          <p:nvPr/>
        </p:nvSpPr>
        <p:spPr>
          <a:xfrm>
            <a:off x="7091210" y="5926609"/>
            <a:ext cx="2251510" cy="383889"/>
          </a:xfrm>
          <a:prstGeom prst="rect">
            <a:avLst/>
          </a:prstGeom>
          <a:solidFill>
            <a:srgbClr val="F0B323"/>
          </a:solidFill>
          <a:ln>
            <a:solidFill>
              <a:srgbClr val="F0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5. Cliquez sur continuer</a:t>
            </a:r>
          </a:p>
        </p:txBody>
      </p:sp>
    </p:spTree>
    <p:extLst>
      <p:ext uri="{BB962C8B-B14F-4D97-AF65-F5344CB8AC3E}">
        <p14:creationId xmlns:p14="http://schemas.microsoft.com/office/powerpoint/2010/main" val="173786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A3202347C5A241A02B140160175561" ma:contentTypeVersion="7" ma:contentTypeDescription="Crée un document." ma:contentTypeScope="" ma:versionID="9b0eee46e72896943d0ae47676197042">
  <xsd:schema xmlns:xsd="http://www.w3.org/2001/XMLSchema" xmlns:xs="http://www.w3.org/2001/XMLSchema" xmlns:p="http://schemas.microsoft.com/office/2006/metadata/properties" xmlns:ns2="a9c8b6af-71f6-4e83-a459-57b1d40d43a1" xmlns:ns3="f7ba677c-b853-47e0-9603-37756b90bc88" targetNamespace="http://schemas.microsoft.com/office/2006/metadata/properties" ma:root="true" ma:fieldsID="4687eba8961db06c8d5daf0695d19793" ns2:_="" ns3:_="">
    <xsd:import namespace="a9c8b6af-71f6-4e83-a459-57b1d40d43a1"/>
    <xsd:import namespace="f7ba677c-b853-47e0-9603-37756b90bc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c8b6af-71f6-4e83-a459-57b1d40d43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a677c-b853-47e0-9603-37756b90bc8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DB1130-C847-42CA-9684-F2A36023A2C7}"/>
</file>

<file path=customXml/itemProps2.xml><?xml version="1.0" encoding="utf-8"?>
<ds:datastoreItem xmlns:ds="http://schemas.openxmlformats.org/officeDocument/2006/customXml" ds:itemID="{6C9DAFF2-42C5-4728-B7DA-46588F3B850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1D47D6D-069D-4479-BCF7-8D6D97BC1C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10728</TotalTime>
  <Words>1140</Words>
  <Application>Microsoft Office PowerPoint</Application>
  <PresentationFormat>Personnalisé</PresentationFormat>
  <Paragraphs>159</Paragraphs>
  <Slides>67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67</vt:i4>
      </vt:variant>
    </vt:vector>
  </HeadingPairs>
  <TitlesOfParts>
    <vt:vector size="68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Jean.Luc.Kui@fr.ey.com</dc:creator>
  <cp:lastModifiedBy>DECKER AMELIE (CNAM / Paris)</cp:lastModifiedBy>
  <cp:revision>23</cp:revision>
  <dcterms:created xsi:type="dcterms:W3CDTF">2021-04-14T08:00:12Z</dcterms:created>
  <dcterms:modified xsi:type="dcterms:W3CDTF">2021-12-14T15:40:59Z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0x010100F5A3202347C5A241A02B140160175561</vt:lpwstr>
  </property>
  <property fmtid="{D5CDD505-2E9C-101B-9397-08002B2CF9AE}" pid="3" name="MSIP_Label_e463cba9-5f6c-478d-9329-7b2295e4e8ed_Enabled">
    <vt:lpwstr>true</vt:lpwstr>
  </property>
  <property fmtid="{D5CDD505-2E9C-101B-9397-08002B2CF9AE}" pid="4" name="MSIP_Label_e463cba9-5f6c-478d-9329-7b2295e4e8ed_SetDate">
    <vt:lpwstr>2021-09-15T07:54:41Z</vt:lpwstr>
  </property>
  <property fmtid="{D5CDD505-2E9C-101B-9397-08002B2CF9AE}" pid="5" name="MSIP_Label_e463cba9-5f6c-478d-9329-7b2295e4e8ed_Method">
    <vt:lpwstr>Standard</vt:lpwstr>
  </property>
  <property fmtid="{D5CDD505-2E9C-101B-9397-08002B2CF9AE}" pid="6" name="MSIP_Label_e463cba9-5f6c-478d-9329-7b2295e4e8ed_Name">
    <vt:lpwstr>All Employees_2</vt:lpwstr>
  </property>
  <property fmtid="{D5CDD505-2E9C-101B-9397-08002B2CF9AE}" pid="7" name="MSIP_Label_e463cba9-5f6c-478d-9329-7b2295e4e8ed_SiteId">
    <vt:lpwstr>33440fc6-b7c7-412c-bb73-0e70b0198d5a</vt:lpwstr>
  </property>
  <property fmtid="{D5CDD505-2E9C-101B-9397-08002B2CF9AE}" pid="8" name="MSIP_Label_e463cba9-5f6c-478d-9329-7b2295e4e8ed_ActionId">
    <vt:lpwstr>bc975976-0d96-42b3-bed2-b7ff91617cd4</vt:lpwstr>
  </property>
  <property fmtid="{D5CDD505-2E9C-101B-9397-08002B2CF9AE}" pid="9" name="MSIP_Label_e463cba9-5f6c-478d-9329-7b2295e4e8ed_ContentBits">
    <vt:lpwstr>0</vt:lpwstr>
  </property>
</Properties>
</file>